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  <p:sldId id="339" r:id="rId90"/>
    <p:sldId id="340" r:id="rId91"/>
    <p:sldId id="341" r:id="rId92"/>
    <p:sldId id="342" r:id="rId93"/>
    <p:sldId id="343" r:id="rId94"/>
    <p:sldId id="344" r:id="rId95"/>
    <p:sldId id="345" r:id="rId96"/>
    <p:sldId id="346" r:id="rId97"/>
    <p:sldId id="347" r:id="rId98"/>
    <p:sldId id="348" r:id="rId99"/>
    <p:sldId id="349" r:id="rId100"/>
    <p:sldId id="350" r:id="rId101"/>
    <p:sldId id="351" r:id="rId102"/>
    <p:sldId id="352" r:id="rId103"/>
    <p:sldId id="353" r:id="rId104"/>
    <p:sldId id="354" r:id="rId105"/>
    <p:sldId id="355" r:id="rId106"/>
    <p:sldId id="356" r:id="rId107"/>
    <p:sldId id="357" r:id="rId108"/>
    <p:sldId id="358" r:id="rId109"/>
    <p:sldId id="359" r:id="rId110"/>
    <p:sldId id="360" r:id="rId111"/>
    <p:sldId id="361" r:id="rId112"/>
    <p:sldId id="362" r:id="rId113"/>
    <p:sldId id="363" r:id="rId114"/>
    <p:sldId id="364" r:id="rId115"/>
    <p:sldId id="365" r:id="rId116"/>
    <p:sldId id="366" r:id="rId117"/>
    <p:sldId id="367" r:id="rId118"/>
    <p:sldId id="368" r:id="rId119"/>
    <p:sldId id="369" r:id="rId120"/>
    <p:sldId id="370" r:id="rId121"/>
    <p:sldId id="371" r:id="rId122"/>
    <p:sldId id="372" r:id="rId123"/>
    <p:sldId id="373" r:id="rId124"/>
    <p:sldId id="374" r:id="rId125"/>
    <p:sldId id="375" r:id="rId126"/>
    <p:sldId id="376" r:id="rId127"/>
    <p:sldId id="377" r:id="rId128"/>
    <p:sldId id="378" r:id="rId129"/>
    <p:sldId id="379" r:id="rId130"/>
    <p:sldId id="380" r:id="rId131"/>
    <p:sldId id="381" r:id="rId132"/>
    <p:sldId id="382" r:id="rId133"/>
    <p:sldId id="383" r:id="rId134"/>
    <p:sldId id="384" r:id="rId135"/>
    <p:sldId id="385" r:id="rId136"/>
    <p:sldId id="386" r:id="rId137"/>
    <p:sldId id="387" r:id="rId138"/>
    <p:sldId id="388" r:id="rId139"/>
    <p:sldId id="389" r:id="rId140"/>
    <p:sldId id="390" r:id="rId141"/>
    <p:sldId id="391" r:id="rId142"/>
    <p:sldId id="392" r:id="rId143"/>
    <p:sldId id="393" r:id="rId144"/>
    <p:sldId id="394" r:id="rId145"/>
    <p:sldId id="395" r:id="rId146"/>
    <p:sldId id="396" r:id="rId147"/>
    <p:sldId id="397" r:id="rId148"/>
    <p:sldId id="398" r:id="rId149"/>
    <p:sldId id="399" r:id="rId150"/>
    <p:sldId id="400" r:id="rId151"/>
    <p:sldId id="401" r:id="rId152"/>
    <p:sldId id="402" r:id="rId153"/>
    <p:sldId id="403" r:id="rId154"/>
    <p:sldId id="404" r:id="rId155"/>
    <p:sldId id="405" r:id="rId156"/>
    <p:sldId id="406" r:id="rId157"/>
    <p:sldId id="407" r:id="rId158"/>
    <p:sldId id="408" r:id="rId159"/>
    <p:sldId id="409" r:id="rId160"/>
    <p:sldId id="410" r:id="rId161"/>
    <p:sldId id="411" r:id="rId162"/>
    <p:sldId id="412" r:id="rId163"/>
    <p:sldId id="413" r:id="rId164"/>
    <p:sldId id="414" r:id="rId165"/>
    <p:sldId id="415" r:id="rId166"/>
    <p:sldId id="416" r:id="rId167"/>
    <p:sldId id="417" r:id="rId168"/>
    <p:sldId id="418" r:id="rId169"/>
    <p:sldId id="419" r:id="rId170"/>
    <p:sldId id="420" r:id="rId171"/>
    <p:sldId id="421" r:id="rId172"/>
    <p:sldId id="422" r:id="rId173"/>
    <p:sldId id="423" r:id="rId174"/>
    <p:sldId id="424" r:id="rId175"/>
    <p:sldId id="425" r:id="rId176"/>
    <p:sldId id="426" r:id="rId177"/>
    <p:sldId id="427" r:id="rId178"/>
    <p:sldId id="428" r:id="rId179"/>
    <p:sldId id="429" r:id="rId180"/>
    <p:sldId id="430" r:id="rId181"/>
    <p:sldId id="431" r:id="rId182"/>
    <p:sldId id="432" r:id="rId183"/>
    <p:sldId id="433" r:id="rId184"/>
    <p:sldId id="434" r:id="rId185"/>
    <p:sldId id="435" r:id="rId186"/>
    <p:sldId id="436" r:id="rId187"/>
    <p:sldId id="437" r:id="rId188"/>
    <p:sldId id="438" r:id="rId189"/>
    <p:sldId id="439" r:id="rId190"/>
    <p:sldId id="440" r:id="rId191"/>
    <p:sldId id="441" r:id="rId192"/>
    <p:sldId id="442" r:id="rId193"/>
    <p:sldId id="443" r:id="rId194"/>
    <p:sldId id="444" r:id="rId195"/>
    <p:sldId id="445" r:id="rId196"/>
    <p:sldId id="446" r:id="rId197"/>
    <p:sldId id="447" r:id="rId198"/>
    <p:sldId id="448" r:id="rId199"/>
    <p:sldId id="449" r:id="rId200"/>
    <p:sldId id="450" r:id="rId201"/>
    <p:sldId id="451" r:id="rId202"/>
    <p:sldId id="452" r:id="rId203"/>
    <p:sldId id="453" r:id="rId204"/>
    <p:sldId id="454" r:id="rId205"/>
    <p:sldId id="455" r:id="rId206"/>
    <p:sldId id="456" r:id="rId207"/>
    <p:sldId id="457" r:id="rId208"/>
    <p:sldId id="458" r:id="rId209"/>
    <p:sldId id="459" r:id="rId210"/>
    <p:sldId id="460" r:id="rId211"/>
    <p:sldId id="461" r:id="rId212"/>
    <p:sldId id="462" r:id="rId213"/>
    <p:sldId id="463" r:id="rId214"/>
    <p:sldId id="464" r:id="rId215"/>
    <p:sldId id="465" r:id="rId216"/>
    <p:sldId id="466" r:id="rId217"/>
    <p:sldId id="467" r:id="rId218"/>
    <p:sldId id="468" r:id="rId219"/>
    <p:sldId id="469" r:id="rId2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Relationship Id="rId84" Type="http://schemas.openxmlformats.org/officeDocument/2006/relationships/slide" Target="slides/slide78.xml"/><Relationship Id="rId85" Type="http://schemas.openxmlformats.org/officeDocument/2006/relationships/slide" Target="slides/slide79.xml"/><Relationship Id="rId86" Type="http://schemas.openxmlformats.org/officeDocument/2006/relationships/slide" Target="slides/slide80.xml"/><Relationship Id="rId87" Type="http://schemas.openxmlformats.org/officeDocument/2006/relationships/slide" Target="slides/slide81.xml"/><Relationship Id="rId88" Type="http://schemas.openxmlformats.org/officeDocument/2006/relationships/slide" Target="slides/slide82.xml"/><Relationship Id="rId89" Type="http://schemas.openxmlformats.org/officeDocument/2006/relationships/slide" Target="slides/slide83.xml"/><Relationship Id="rId90" Type="http://schemas.openxmlformats.org/officeDocument/2006/relationships/slide" Target="slides/slide84.xml"/><Relationship Id="rId91" Type="http://schemas.openxmlformats.org/officeDocument/2006/relationships/slide" Target="slides/slide85.xml"/><Relationship Id="rId92" Type="http://schemas.openxmlformats.org/officeDocument/2006/relationships/slide" Target="slides/slide86.xml"/><Relationship Id="rId93" Type="http://schemas.openxmlformats.org/officeDocument/2006/relationships/slide" Target="slides/slide87.xml"/><Relationship Id="rId94" Type="http://schemas.openxmlformats.org/officeDocument/2006/relationships/slide" Target="slides/slide88.xml"/><Relationship Id="rId95" Type="http://schemas.openxmlformats.org/officeDocument/2006/relationships/slide" Target="slides/slide89.xml"/><Relationship Id="rId96" Type="http://schemas.openxmlformats.org/officeDocument/2006/relationships/slide" Target="slides/slide90.xml"/><Relationship Id="rId97" Type="http://schemas.openxmlformats.org/officeDocument/2006/relationships/slide" Target="slides/slide91.xml"/><Relationship Id="rId98" Type="http://schemas.openxmlformats.org/officeDocument/2006/relationships/slide" Target="slides/slide92.xml"/><Relationship Id="rId99" Type="http://schemas.openxmlformats.org/officeDocument/2006/relationships/slide" Target="slides/slide93.xml"/><Relationship Id="rId100" Type="http://schemas.openxmlformats.org/officeDocument/2006/relationships/slide" Target="slides/slide94.xml"/><Relationship Id="rId101" Type="http://schemas.openxmlformats.org/officeDocument/2006/relationships/slide" Target="slides/slide95.xml"/><Relationship Id="rId102" Type="http://schemas.openxmlformats.org/officeDocument/2006/relationships/slide" Target="slides/slide96.xml"/><Relationship Id="rId103" Type="http://schemas.openxmlformats.org/officeDocument/2006/relationships/slide" Target="slides/slide97.xml"/><Relationship Id="rId104" Type="http://schemas.openxmlformats.org/officeDocument/2006/relationships/slide" Target="slides/slide98.xml"/><Relationship Id="rId105" Type="http://schemas.openxmlformats.org/officeDocument/2006/relationships/slide" Target="slides/slide99.xml"/><Relationship Id="rId106" Type="http://schemas.openxmlformats.org/officeDocument/2006/relationships/slide" Target="slides/slide100.xml"/><Relationship Id="rId107" Type="http://schemas.openxmlformats.org/officeDocument/2006/relationships/slide" Target="slides/slide101.xml"/><Relationship Id="rId108" Type="http://schemas.openxmlformats.org/officeDocument/2006/relationships/slide" Target="slides/slide102.xml"/><Relationship Id="rId109" Type="http://schemas.openxmlformats.org/officeDocument/2006/relationships/slide" Target="slides/slide103.xml"/><Relationship Id="rId110" Type="http://schemas.openxmlformats.org/officeDocument/2006/relationships/slide" Target="slides/slide104.xml"/><Relationship Id="rId111" Type="http://schemas.openxmlformats.org/officeDocument/2006/relationships/slide" Target="slides/slide105.xml"/><Relationship Id="rId112" Type="http://schemas.openxmlformats.org/officeDocument/2006/relationships/slide" Target="slides/slide106.xml"/><Relationship Id="rId113" Type="http://schemas.openxmlformats.org/officeDocument/2006/relationships/slide" Target="slides/slide107.xml"/><Relationship Id="rId114" Type="http://schemas.openxmlformats.org/officeDocument/2006/relationships/slide" Target="slides/slide108.xml"/><Relationship Id="rId115" Type="http://schemas.openxmlformats.org/officeDocument/2006/relationships/slide" Target="slides/slide109.xml"/><Relationship Id="rId116" Type="http://schemas.openxmlformats.org/officeDocument/2006/relationships/slide" Target="slides/slide110.xml"/><Relationship Id="rId117" Type="http://schemas.openxmlformats.org/officeDocument/2006/relationships/slide" Target="slides/slide111.xml"/><Relationship Id="rId118" Type="http://schemas.openxmlformats.org/officeDocument/2006/relationships/slide" Target="slides/slide112.xml"/><Relationship Id="rId119" Type="http://schemas.openxmlformats.org/officeDocument/2006/relationships/slide" Target="slides/slide113.xml"/><Relationship Id="rId120" Type="http://schemas.openxmlformats.org/officeDocument/2006/relationships/slide" Target="slides/slide114.xml"/><Relationship Id="rId121" Type="http://schemas.openxmlformats.org/officeDocument/2006/relationships/slide" Target="slides/slide115.xml"/><Relationship Id="rId122" Type="http://schemas.openxmlformats.org/officeDocument/2006/relationships/slide" Target="slides/slide116.xml"/><Relationship Id="rId123" Type="http://schemas.openxmlformats.org/officeDocument/2006/relationships/slide" Target="slides/slide117.xml"/><Relationship Id="rId124" Type="http://schemas.openxmlformats.org/officeDocument/2006/relationships/slide" Target="slides/slide118.xml"/><Relationship Id="rId125" Type="http://schemas.openxmlformats.org/officeDocument/2006/relationships/slide" Target="slides/slide119.xml"/><Relationship Id="rId126" Type="http://schemas.openxmlformats.org/officeDocument/2006/relationships/slide" Target="slides/slide120.xml"/><Relationship Id="rId127" Type="http://schemas.openxmlformats.org/officeDocument/2006/relationships/slide" Target="slides/slide121.xml"/><Relationship Id="rId128" Type="http://schemas.openxmlformats.org/officeDocument/2006/relationships/slide" Target="slides/slide122.xml"/><Relationship Id="rId129" Type="http://schemas.openxmlformats.org/officeDocument/2006/relationships/slide" Target="slides/slide123.xml"/><Relationship Id="rId130" Type="http://schemas.openxmlformats.org/officeDocument/2006/relationships/slide" Target="slides/slide124.xml"/><Relationship Id="rId131" Type="http://schemas.openxmlformats.org/officeDocument/2006/relationships/slide" Target="slides/slide125.xml"/><Relationship Id="rId132" Type="http://schemas.openxmlformats.org/officeDocument/2006/relationships/slide" Target="slides/slide126.xml"/><Relationship Id="rId133" Type="http://schemas.openxmlformats.org/officeDocument/2006/relationships/slide" Target="slides/slide127.xml"/><Relationship Id="rId134" Type="http://schemas.openxmlformats.org/officeDocument/2006/relationships/slide" Target="slides/slide128.xml"/><Relationship Id="rId135" Type="http://schemas.openxmlformats.org/officeDocument/2006/relationships/slide" Target="slides/slide129.xml"/><Relationship Id="rId136" Type="http://schemas.openxmlformats.org/officeDocument/2006/relationships/slide" Target="slides/slide130.xml"/><Relationship Id="rId137" Type="http://schemas.openxmlformats.org/officeDocument/2006/relationships/slide" Target="slides/slide131.xml"/><Relationship Id="rId138" Type="http://schemas.openxmlformats.org/officeDocument/2006/relationships/slide" Target="slides/slide132.xml"/><Relationship Id="rId139" Type="http://schemas.openxmlformats.org/officeDocument/2006/relationships/slide" Target="slides/slide133.xml"/><Relationship Id="rId140" Type="http://schemas.openxmlformats.org/officeDocument/2006/relationships/slide" Target="slides/slide134.xml"/><Relationship Id="rId141" Type="http://schemas.openxmlformats.org/officeDocument/2006/relationships/slide" Target="slides/slide135.xml"/><Relationship Id="rId142" Type="http://schemas.openxmlformats.org/officeDocument/2006/relationships/slide" Target="slides/slide136.xml"/><Relationship Id="rId143" Type="http://schemas.openxmlformats.org/officeDocument/2006/relationships/slide" Target="slides/slide137.xml"/><Relationship Id="rId144" Type="http://schemas.openxmlformats.org/officeDocument/2006/relationships/slide" Target="slides/slide138.xml"/><Relationship Id="rId145" Type="http://schemas.openxmlformats.org/officeDocument/2006/relationships/slide" Target="slides/slide139.xml"/><Relationship Id="rId146" Type="http://schemas.openxmlformats.org/officeDocument/2006/relationships/slide" Target="slides/slide140.xml"/><Relationship Id="rId147" Type="http://schemas.openxmlformats.org/officeDocument/2006/relationships/slide" Target="slides/slide141.xml"/><Relationship Id="rId148" Type="http://schemas.openxmlformats.org/officeDocument/2006/relationships/slide" Target="slides/slide142.xml"/><Relationship Id="rId149" Type="http://schemas.openxmlformats.org/officeDocument/2006/relationships/slide" Target="slides/slide143.xml"/><Relationship Id="rId150" Type="http://schemas.openxmlformats.org/officeDocument/2006/relationships/slide" Target="slides/slide144.xml"/><Relationship Id="rId151" Type="http://schemas.openxmlformats.org/officeDocument/2006/relationships/slide" Target="slides/slide145.xml"/><Relationship Id="rId152" Type="http://schemas.openxmlformats.org/officeDocument/2006/relationships/slide" Target="slides/slide146.xml"/><Relationship Id="rId153" Type="http://schemas.openxmlformats.org/officeDocument/2006/relationships/slide" Target="slides/slide147.xml"/><Relationship Id="rId154" Type="http://schemas.openxmlformats.org/officeDocument/2006/relationships/slide" Target="slides/slide148.xml"/><Relationship Id="rId155" Type="http://schemas.openxmlformats.org/officeDocument/2006/relationships/slide" Target="slides/slide149.xml"/><Relationship Id="rId156" Type="http://schemas.openxmlformats.org/officeDocument/2006/relationships/slide" Target="slides/slide150.xml"/><Relationship Id="rId157" Type="http://schemas.openxmlformats.org/officeDocument/2006/relationships/slide" Target="slides/slide151.xml"/><Relationship Id="rId158" Type="http://schemas.openxmlformats.org/officeDocument/2006/relationships/slide" Target="slides/slide152.xml"/><Relationship Id="rId159" Type="http://schemas.openxmlformats.org/officeDocument/2006/relationships/slide" Target="slides/slide153.xml"/><Relationship Id="rId160" Type="http://schemas.openxmlformats.org/officeDocument/2006/relationships/slide" Target="slides/slide154.xml"/><Relationship Id="rId161" Type="http://schemas.openxmlformats.org/officeDocument/2006/relationships/slide" Target="slides/slide155.xml"/><Relationship Id="rId162" Type="http://schemas.openxmlformats.org/officeDocument/2006/relationships/slide" Target="slides/slide156.xml"/><Relationship Id="rId163" Type="http://schemas.openxmlformats.org/officeDocument/2006/relationships/slide" Target="slides/slide157.xml"/><Relationship Id="rId164" Type="http://schemas.openxmlformats.org/officeDocument/2006/relationships/slide" Target="slides/slide158.xml"/><Relationship Id="rId165" Type="http://schemas.openxmlformats.org/officeDocument/2006/relationships/slide" Target="slides/slide159.xml"/><Relationship Id="rId166" Type="http://schemas.openxmlformats.org/officeDocument/2006/relationships/slide" Target="slides/slide160.xml"/><Relationship Id="rId167" Type="http://schemas.openxmlformats.org/officeDocument/2006/relationships/slide" Target="slides/slide161.xml"/><Relationship Id="rId168" Type="http://schemas.openxmlformats.org/officeDocument/2006/relationships/slide" Target="slides/slide162.xml"/><Relationship Id="rId169" Type="http://schemas.openxmlformats.org/officeDocument/2006/relationships/slide" Target="slides/slide163.xml"/><Relationship Id="rId170" Type="http://schemas.openxmlformats.org/officeDocument/2006/relationships/slide" Target="slides/slide164.xml"/><Relationship Id="rId171" Type="http://schemas.openxmlformats.org/officeDocument/2006/relationships/slide" Target="slides/slide165.xml"/><Relationship Id="rId172" Type="http://schemas.openxmlformats.org/officeDocument/2006/relationships/slide" Target="slides/slide166.xml"/><Relationship Id="rId173" Type="http://schemas.openxmlformats.org/officeDocument/2006/relationships/slide" Target="slides/slide167.xml"/><Relationship Id="rId174" Type="http://schemas.openxmlformats.org/officeDocument/2006/relationships/slide" Target="slides/slide168.xml"/><Relationship Id="rId175" Type="http://schemas.openxmlformats.org/officeDocument/2006/relationships/slide" Target="slides/slide169.xml"/><Relationship Id="rId176" Type="http://schemas.openxmlformats.org/officeDocument/2006/relationships/slide" Target="slides/slide170.xml"/><Relationship Id="rId177" Type="http://schemas.openxmlformats.org/officeDocument/2006/relationships/slide" Target="slides/slide171.xml"/><Relationship Id="rId178" Type="http://schemas.openxmlformats.org/officeDocument/2006/relationships/slide" Target="slides/slide172.xml"/><Relationship Id="rId179" Type="http://schemas.openxmlformats.org/officeDocument/2006/relationships/slide" Target="slides/slide173.xml"/><Relationship Id="rId180" Type="http://schemas.openxmlformats.org/officeDocument/2006/relationships/slide" Target="slides/slide174.xml"/><Relationship Id="rId181" Type="http://schemas.openxmlformats.org/officeDocument/2006/relationships/slide" Target="slides/slide175.xml"/><Relationship Id="rId182" Type="http://schemas.openxmlformats.org/officeDocument/2006/relationships/slide" Target="slides/slide176.xml"/><Relationship Id="rId183" Type="http://schemas.openxmlformats.org/officeDocument/2006/relationships/slide" Target="slides/slide177.xml"/><Relationship Id="rId184" Type="http://schemas.openxmlformats.org/officeDocument/2006/relationships/slide" Target="slides/slide178.xml"/><Relationship Id="rId185" Type="http://schemas.openxmlformats.org/officeDocument/2006/relationships/slide" Target="slides/slide179.xml"/><Relationship Id="rId186" Type="http://schemas.openxmlformats.org/officeDocument/2006/relationships/slide" Target="slides/slide180.xml"/><Relationship Id="rId187" Type="http://schemas.openxmlformats.org/officeDocument/2006/relationships/slide" Target="slides/slide181.xml"/><Relationship Id="rId188" Type="http://schemas.openxmlformats.org/officeDocument/2006/relationships/slide" Target="slides/slide182.xml"/><Relationship Id="rId189" Type="http://schemas.openxmlformats.org/officeDocument/2006/relationships/slide" Target="slides/slide183.xml"/><Relationship Id="rId190" Type="http://schemas.openxmlformats.org/officeDocument/2006/relationships/slide" Target="slides/slide184.xml"/><Relationship Id="rId191" Type="http://schemas.openxmlformats.org/officeDocument/2006/relationships/slide" Target="slides/slide185.xml"/><Relationship Id="rId192" Type="http://schemas.openxmlformats.org/officeDocument/2006/relationships/slide" Target="slides/slide186.xml"/><Relationship Id="rId193" Type="http://schemas.openxmlformats.org/officeDocument/2006/relationships/slide" Target="slides/slide187.xml"/><Relationship Id="rId194" Type="http://schemas.openxmlformats.org/officeDocument/2006/relationships/slide" Target="slides/slide188.xml"/><Relationship Id="rId195" Type="http://schemas.openxmlformats.org/officeDocument/2006/relationships/slide" Target="slides/slide189.xml"/><Relationship Id="rId196" Type="http://schemas.openxmlformats.org/officeDocument/2006/relationships/slide" Target="slides/slide190.xml"/><Relationship Id="rId197" Type="http://schemas.openxmlformats.org/officeDocument/2006/relationships/slide" Target="slides/slide191.xml"/><Relationship Id="rId198" Type="http://schemas.openxmlformats.org/officeDocument/2006/relationships/slide" Target="slides/slide192.xml"/><Relationship Id="rId199" Type="http://schemas.openxmlformats.org/officeDocument/2006/relationships/slide" Target="slides/slide193.xml"/><Relationship Id="rId200" Type="http://schemas.openxmlformats.org/officeDocument/2006/relationships/slide" Target="slides/slide194.xml"/><Relationship Id="rId201" Type="http://schemas.openxmlformats.org/officeDocument/2006/relationships/slide" Target="slides/slide195.xml"/><Relationship Id="rId202" Type="http://schemas.openxmlformats.org/officeDocument/2006/relationships/slide" Target="slides/slide196.xml"/><Relationship Id="rId203" Type="http://schemas.openxmlformats.org/officeDocument/2006/relationships/slide" Target="slides/slide197.xml"/><Relationship Id="rId204" Type="http://schemas.openxmlformats.org/officeDocument/2006/relationships/slide" Target="slides/slide198.xml"/><Relationship Id="rId205" Type="http://schemas.openxmlformats.org/officeDocument/2006/relationships/slide" Target="slides/slide199.xml"/><Relationship Id="rId206" Type="http://schemas.openxmlformats.org/officeDocument/2006/relationships/slide" Target="slides/slide200.xml"/><Relationship Id="rId207" Type="http://schemas.openxmlformats.org/officeDocument/2006/relationships/slide" Target="slides/slide201.xml"/><Relationship Id="rId208" Type="http://schemas.openxmlformats.org/officeDocument/2006/relationships/slide" Target="slides/slide202.xml"/><Relationship Id="rId209" Type="http://schemas.openxmlformats.org/officeDocument/2006/relationships/slide" Target="slides/slide203.xml"/><Relationship Id="rId210" Type="http://schemas.openxmlformats.org/officeDocument/2006/relationships/slide" Target="slides/slide204.xml"/><Relationship Id="rId211" Type="http://schemas.openxmlformats.org/officeDocument/2006/relationships/slide" Target="slides/slide205.xml"/><Relationship Id="rId212" Type="http://schemas.openxmlformats.org/officeDocument/2006/relationships/slide" Target="slides/slide206.xml"/><Relationship Id="rId213" Type="http://schemas.openxmlformats.org/officeDocument/2006/relationships/slide" Target="slides/slide207.xml"/><Relationship Id="rId214" Type="http://schemas.openxmlformats.org/officeDocument/2006/relationships/slide" Target="slides/slide208.xml"/><Relationship Id="rId215" Type="http://schemas.openxmlformats.org/officeDocument/2006/relationships/slide" Target="slides/slide209.xml"/><Relationship Id="rId216" Type="http://schemas.openxmlformats.org/officeDocument/2006/relationships/slide" Target="slides/slide210.xml"/><Relationship Id="rId217" Type="http://schemas.openxmlformats.org/officeDocument/2006/relationships/slide" Target="slides/slide211.xml"/><Relationship Id="rId218" Type="http://schemas.openxmlformats.org/officeDocument/2006/relationships/slide" Target="slides/slide212.xml"/><Relationship Id="rId219" Type="http://schemas.openxmlformats.org/officeDocument/2006/relationships/slide" Target="slides/slide213.xml"/><Relationship Id="rId220" Type="http://schemas.openxmlformats.org/officeDocument/2006/relationships/slide" Target="slides/slide2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1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/Relationships>
</file>

<file path=ppt/slides/_rels/slide1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1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g"/></Relationships>
</file>

<file path=ppt/slides/_rels/slide1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2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g"/></Relationships>
</file>

<file path=ppt/slides/_rels/slide2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011680"/>
            <a:ext cx="10362895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5400" b="1">
                <a:solidFill>
                  <a:srgbClr val="D16B47"/>
                </a:solidFill>
                <a:latin typeface="Century Gothic"/>
              </a:defRPr>
            </a:pPr>
            <a:r>
              <a:t>YOU CAN SIGN!</a:t>
            </a:r>
          </a:p>
          <a:p>
            <a:pPr algn="ctr">
              <a:spcBef>
                <a:spcPts val="1500"/>
              </a:spcBef>
              <a:defRPr sz="2000">
                <a:solidFill>
                  <a:srgbClr val="30261E"/>
                </a:solidFill>
                <a:latin typeface="Century Gothic"/>
              </a:defRPr>
            </a:pPr>
            <a:r>
              <a:t>British Sign Language (BSL) Level 1 Classroom Presentation</a:t>
            </a:r>
          </a:p>
          <a:p>
            <a:pPr algn="ctr">
              <a:spcBef>
                <a:spcPts val="4500"/>
              </a:spcBef>
              <a:defRPr sz="1400">
                <a:solidFill>
                  <a:srgbClr val="5C8F87"/>
                </a:solidFill>
                <a:latin typeface="Century Gothic"/>
              </a:defRPr>
            </a:pPr>
            <a:r>
              <a:t>Tutor: Natalie (Profoundly Deaf BSL Tutor)  |  Accredited by Signature BSL Level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 — Vocabulary (Part 4/4)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question word.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It makes reading sign easier as we know what context to expect (time, place,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name, mode of transport, reason, type etc.)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100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7 — Try these in pairs… (Part 2/2)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A. Me love travelling train, you?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B. Yes but expensive !!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A. My office next to bus station also train station!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B. Wow busy also noisy?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A. Yes (very)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A. Me no like driving motorway why? Boring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B. Really ! Me love driving ! me drive lots !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7 — Amenities Daily Activities (Part 1/6)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Airport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Ambulance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Fire Station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Hospital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Hotel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How long?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Local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Office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7 — Amenities Daily Activities (Part 2/6)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Park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Police Station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Port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Shop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Street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Town Centre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With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Friend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Partner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103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7 — Amenities Daily Activities (Part 3/6)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Busy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Quiet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Relaxing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Chat / Talk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Cinema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Drive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Drink coffee/tea/water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Eat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Go coffee shop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104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7 — Amenities Daily Activities (Part 4/6)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Gym/Exercise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Have a meal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Listen to music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Look on internet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Meet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Movies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Pub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Read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Shop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105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7 — Amenities Daily Activities (Part 5/6)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Supermarket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TV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Walk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Walk dog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Visit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Hours</a:t>
            </a:r>
          </a:p>
          <a:p>
            <a:pPr>
              <a:spcBef>
                <a:spcPts val="800"/>
              </a:spcBef>
              <a:spcAft>
                <a:spcPts val="600"/>
              </a:spcAft>
            </a:pPr>
            <a:r>
              <a:rPr sz="1300" b="1" i="1">
                <a:solidFill>
                  <a:srgbClr val="5C8F87"/>
                </a:solidFill>
                <a:latin typeface="Century Gothic"/>
              </a:rPr>
              <a:t>Try these: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1. Every Monday me meet me friend name what? Akeel, around 1pm, do what?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go coffee shop, drink 2 coffees, sometimes lunch, also chat. Fun!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106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7 — Amenities Daily Activities (Part 6/6)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2. Sunday morning, 11am me walk dog, where? park, how long, 3 miles, after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tired but happy.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3. Friday night around 8.30pm me go pub, with who? me partner, why? me work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busy, need relax. How long? 2 hours.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7 — Complete this task for homework or during class time. (Part 1/3)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Train to Manchester roleplay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Manchester - MC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Pub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Roundabout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Traffic Light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Station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Better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Alan – Hi, good see you!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7 — Complete this task for homework or during class time. (Part 2/3)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Brenda – Hi, how are you?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Alan – Me good! Yesterday me saw who? Sheila. Next weekend you see Sheila?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Brenda – Yes! We go Manchester, how? Train.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Alan – Nice! You meet Sheila time what?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Brenda – Quarter past 10. Where? George Street.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Alan – Don’t know street. Where?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Brenda – Next pub, name what? White Horse.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Alan – Me know pub! Next roundabout, opposite traffic light. You leave time what?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Brenda – leave station 10.30am, arrive 10 mins past 11.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7 — Complete this task for homework or during class time. (Part 3/3)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Alan – you travel home station how?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Brenda – First walk, after bus.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Alan – Me think better taxi?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Brenda – Maybe… you know how much?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Alan – Around £20.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Brenda – Expensive! Me think bus better.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Alan – Agree! Have nice time!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 — What is BSL? (Part 1/4)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BSL is a national language in England, officially recognized in 2022.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Around 150,000 people use BSL across the UK.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Only used in the UK, BSL shares some similarities with Australian Sign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Language and New Zealand Sign Language.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The Development of BSL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BSL developed naturally over time in small communities, where limited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transport and communication led to the creation of local signs and gestures.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Historically, each country’s sign language developed separately because of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7 — Task (Part 1/2)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Describe a typical route from your home to somewhere you regularly go.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You could sign :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How long it takes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How often you take the route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What you see on the way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Directions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How many miles/kilometres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Write any notes here: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7 — Task (Part 2/2)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Extension Task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Go back to the previous week’s extension tasks or recap previous vocabulary if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you have the time.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86000"/>
            <a:ext cx="10362895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400" b="1">
                <a:solidFill>
                  <a:srgbClr val="D16B47"/>
                </a:solidFill>
                <a:latin typeface="Century Gothic"/>
              </a:defRPr>
            </a:pPr>
            <a:r>
              <a:t>WEEK 8</a:t>
            </a:r>
          </a:p>
          <a:p>
            <a:pPr algn="ctr">
              <a:spcBef>
                <a:spcPts val="1500"/>
              </a:spcBef>
              <a:defRPr sz="2400" b="1">
                <a:solidFill>
                  <a:srgbClr val="30261E"/>
                </a:solidFill>
                <a:latin typeface="Century Gothic"/>
              </a:defRPr>
            </a:pPr>
            <a:r>
              <a:t>Leisure and Family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8 — Lesson 8 (Part 1/5)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Family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Family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Father / Dad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Mum / Mother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Parents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Man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Woman / Lady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Husband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8 — Lesson 8 (Part 2/5)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Wife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Married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Divorced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Separated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Single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Son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Daughter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Sister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Brother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8 — Lesson 8 (Part 3/5)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None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Only Child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Boy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Child / Children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Girl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Baby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Friend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Boyfriend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Girlfriend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8 — Lesson 8 (Part 4/5)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Aunty / Uncle / Niece / Nephew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Cousin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Step _(relation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Grandmother / Grandma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Nan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Grandfather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Sign the following using placement where relevant.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2 brother, name what? Ryan (place) also Jacob (place) age what? (refer back)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23 (refer back) 30. Me parents (place) live where? Glasgow. Me visit 3 times every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8 — Lesson 8 (Part 5/5)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year. Journey, how long? 7 hours.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What do you notice about the grammar?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No plurals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Use “me” not “my” for family members e.g. me mother, me father, me sister. (nouns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imply ownership)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Question words at the end.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8 — Task 1 ) Write 2 sentences about your family activities in English grammar. (Part 1/2)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1.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2.</a:t>
            </a:r>
          </a:p>
          <a:p>
            <a:pPr>
              <a:spcBef>
                <a:spcPts val="800"/>
              </a:spcBef>
              <a:spcAft>
                <a:spcPts val="600"/>
              </a:spcAft>
            </a:pPr>
            <a:r>
              <a:rPr sz="1300" b="1" i="1">
                <a:solidFill>
                  <a:srgbClr val="5C8F87"/>
                </a:solidFill>
                <a:latin typeface="Century Gothic"/>
              </a:rPr>
              <a:t>Task 2) These sentences demonstrate the new vocabulary and BSL structure.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Practise signing these alone or in pairs.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1. 10am, me meet friend where? Luton Airport.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2. Afternoon, me go where? Hospital St. Ann's with Mum.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3. 3pm, me meet with partner where? Cafe Bean.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4. This morning, me walk dog where? West Park.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119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8 — Task 1 ) Write 2 sentences about your family activities in English grammar. (Part 2/2)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5. 6pm, me eat meal with who? family where? Oak Tree Pub.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6. Saturday morning, me shop where? Westgate with who? daughter.</a:t>
            </a:r>
          </a:p>
          <a:p>
            <a:pPr>
              <a:spcBef>
                <a:spcPts val="800"/>
              </a:spcBef>
              <a:spcAft>
                <a:spcPts val="600"/>
              </a:spcAft>
            </a:pPr>
            <a:r>
              <a:rPr sz="1300" b="1" i="1">
                <a:solidFill>
                  <a:srgbClr val="5C8F87"/>
                </a:solidFill>
                <a:latin typeface="Century Gothic"/>
              </a:rPr>
              <a:t>Task 3) Now rewrite your sentences using sign order.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Time - main topic - extra detail.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Remember - remove the small words, change “I” for me, start with the time.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1.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2.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 — What is BSL? (Part 2/4)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regional differences and the influence of spoken language.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While some similarities exist between different sign languages, each language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remains unique to its region, like regional accents in spoken languages.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 Brief History of BSL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BSL has been used for hundreds of years, and there have likely always been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forms of gesture language among Deaf communities.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Some key historical moments: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○ Early monks used signs to communicate in monasteries.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○ A signed marriage ceremony in 15th-century England featured a Deaf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120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8 — Recap time vocabulary (Part 1/6)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O'clock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Half Past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Quarter Past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Quarter to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Minutes past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Minutes to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Go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Start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121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8 — Recap time vocabulary (Part 2/6)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Finish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Early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Before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After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Late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Tomorrow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Yesterday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Visit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Pound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122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8 — Recap time vocabulary (Part 3/6)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Pence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Money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Afternoon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Morning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Night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Evening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Age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How old?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Years Old</a:t>
            </a: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123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8 — Recap time vocabulary (Part 4/6)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Very old - NMF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Young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Spring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Summer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Autumn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Winter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Degrees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Weeks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Sign the following story in class or on your own for homework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124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8 — Recap time vocabulary (Part 5/6)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Family Day Out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Yesterday morning, time quarter past 8, me mum dad work go. Me sister, young,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school go, time half past 8. After, me grandfather, very old (NMF), visit. Age what 82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years old!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Afternoon, me uncle, aunty, visit. Arrive time what around 2:30 PM. We chat topic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what weather – spring, summer, autumn, winter. Today, weather what 12 degrees.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Time quarter to 6, me brother, home come, work finish. Brother late. Dinner, start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time 6 o’clock, finish time 20 minutes past 7.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After dinner, me cousin, ask grandfather – you age what?</a:t>
            </a: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125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8 — Recap time vocabulary (Part 6/6)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Grandfather laugh, "Very old!" (NMF).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Later evening, me mum, me brother, money £10 also 50 pence give, why? Help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mum drive. Night, 10 PM, we all bed, sleep, tired, long day but happy!</a:t>
            </a: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86000"/>
            <a:ext cx="10362895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400" b="1">
                <a:solidFill>
                  <a:srgbClr val="D16B47"/>
                </a:solidFill>
                <a:latin typeface="Century Gothic"/>
              </a:defRPr>
            </a:pPr>
            <a:r>
              <a:t>WEEK 9</a:t>
            </a:r>
          </a:p>
          <a:p>
            <a:pPr algn="ctr">
              <a:spcBef>
                <a:spcPts val="1500"/>
              </a:spcBef>
              <a:defRPr sz="2400" b="1">
                <a:solidFill>
                  <a:srgbClr val="30261E"/>
                </a:solidFill>
                <a:latin typeface="Century Gothic"/>
              </a:defRPr>
            </a:pPr>
            <a:r>
              <a:t>Descriptions and Clothes</a:t>
            </a: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127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9 — Lesson 9 - Descriptions and Clothes (Part 1/4)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800"/>
              </a:spcBef>
              <a:spcAft>
                <a:spcPts val="600"/>
              </a:spcAft>
            </a:pPr>
            <a:r>
              <a:rPr sz="1300" b="1" i="1">
                <a:solidFill>
                  <a:srgbClr val="5C8F87"/>
                </a:solidFill>
                <a:latin typeface="Century Gothic"/>
              </a:rPr>
              <a:t>Task 1 - Recap family members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Vocabulary - Descriptions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Big / Small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Curly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Cute/Sweet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Died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Glasses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Handsome/Pretty</a:t>
            </a: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128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9 — Lesson 9 - Descriptions and Clothes (Part 2/4)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Long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Mustache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Old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Pregnant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Short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Slim / Diet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Straight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Strong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Tall</a:t>
            </a: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129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9 — Lesson 9 - Descriptions and Clothes (Part 3/4)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Ugly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Young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Like what? (example)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Recap - colours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Colours - red, yellow, pink, green,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orange, purple, blue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Black, white, grey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Brown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Gold, silver, bronze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 — What is BSL? (Part 3/4)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groom and evidence of BSL being in use at the time.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○ Queen Victoria used fingerspelling with her deaf daughter-in-law and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on her visits to the community.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Vocabulary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British Sign Language / BSL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Learning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Please sign slowly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Again / repeat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Help - x 3 variations</a:t>
            </a: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130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9 — Lesson 9 - Descriptions and Clothes (Part 4/4)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800"/>
              </a:spcBef>
              <a:spcAft>
                <a:spcPts val="600"/>
              </a:spcAft>
            </a:pPr>
            <a:r>
              <a:rPr sz="1300" b="1" i="1">
                <a:solidFill>
                  <a:srgbClr val="5C8F87"/>
                </a:solidFill>
                <a:latin typeface="Century Gothic"/>
              </a:rPr>
              <a:t>Try these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1. Me have two brothers, also one sister.  Favourite who? Me!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2. Me wife slim, tall also beautiful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3. Me brother very tall!  Black beard also moustache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4. Me big family, four brothers and seven sisters !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Use this space to write details about your own family. Include names and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numbers where possible.</a:t>
            </a: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131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9 — Task - Have a conversation with a partner about your family (Part 1/2)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Example Questions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You Family what? Names what?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How many people?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You children? How many children? Ages what?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You partner?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You parents married? You family live where?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You sister/father/cousin look what?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Example statements</a:t>
            </a: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132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9 — Task - Have a conversation with a partner about your family (Part 2/2)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family big / small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___ Brothers __ sisters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Brother / sister name what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My Mum age what? my Dad age what?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My parents married / separated / divorced / died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married 2 children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age/s what? ____ years old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Notes</a:t>
            </a: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133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65836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9 — Vocabulary: Clothes (Part 1/3)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65836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T-shirt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Shirt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Scarf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Jumper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Hat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Coat / Jacket</a:t>
            </a:r>
          </a:p>
        </p:txBody>
      </p:sp>
      <p:pic>
        <p:nvPicPr>
          <p:cNvPr id="7" name="Picture 6" descr="page_41_X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657600" cy="5478049"/>
          </a:xfrm>
          <a:prstGeom prst="rect">
            <a:avLst/>
          </a:prstGeom>
        </p:spPr>
      </p:pic>
    </p:spTree>
  </p:cSld>
  <p:clrMapOvr>
    <a:masterClrMapping/>
  </p:clrMapOvr>
</p:sld>
</file>

<file path=ppt/slides/slide1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134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9 — Vocabulary: Clothes (Part 2/3)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Tie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Dress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Skirt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Trousers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Boots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Socks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Shorts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Shoes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Hat / Cap</a:t>
            </a: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135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9 — Vocabulary: Clothes (Part 3/3)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Glasses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Wear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Describe what you like to wear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like wear what?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like buying what?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buy lots shoes etc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Describe the Following, using colours and other descriptions that you have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learned so far.</a:t>
            </a: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136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9 — Try the following script: (Part 1/5)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New vocabulary and vocabulary recap for script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Pet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Cute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Fluffy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Sweet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Young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Love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Animal</a:t>
            </a: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137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9 — Try the following script: (Part 2/5)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Bright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Lovely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Favourite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Relaxing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Long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Usually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Bus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Stay Home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Read</a:t>
            </a: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138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9 — Try the following script: (Part 3/5)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Lots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Book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Dog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Cat</a:t>
            </a:r>
          </a:p>
          <a:p>
            <a:pPr>
              <a:spcAft>
                <a:spcPts val="600"/>
              </a:spcAft>
            </a:pPr>
            <a:r>
              <a:rPr sz="1300" b="1">
                <a:solidFill>
                  <a:srgbClr val="D16B47"/>
                </a:solidFill>
                <a:latin typeface="Century Gothic"/>
              </a:rPr>
              <a:t>A: </a:t>
            </a:r>
            <a:r>
              <a:rPr sz="1300">
                <a:solidFill>
                  <a:srgbClr val="30261E"/>
                </a:solidFill>
                <a:latin typeface="Century Gothic"/>
              </a:rPr>
              <a:t>You pets?</a:t>
            </a:r>
          </a:p>
          <a:p>
            <a:pPr>
              <a:spcAft>
                <a:spcPts val="600"/>
              </a:spcAft>
            </a:pPr>
            <a:r>
              <a:rPr sz="1300" b="1">
                <a:solidFill>
                  <a:srgbClr val="D16B47"/>
                </a:solidFill>
                <a:latin typeface="Century Gothic"/>
              </a:rPr>
              <a:t>B: </a:t>
            </a:r>
            <a:r>
              <a:rPr sz="1300">
                <a:solidFill>
                  <a:srgbClr val="30261E"/>
                </a:solidFill>
                <a:latin typeface="Century Gothic"/>
              </a:rPr>
              <a:t>Yes. One dog. Name what? Max. Small, curly hair. Cute. You pets?</a:t>
            </a:r>
          </a:p>
          <a:p>
            <a:pPr>
              <a:spcAft>
                <a:spcPts val="600"/>
              </a:spcAft>
            </a:pPr>
            <a:r>
              <a:rPr sz="1300" b="1">
                <a:solidFill>
                  <a:srgbClr val="D16B47"/>
                </a:solidFill>
                <a:latin typeface="Century Gothic"/>
              </a:rPr>
              <a:t>A: </a:t>
            </a:r>
            <a:r>
              <a:rPr sz="1300">
                <a:solidFill>
                  <a:srgbClr val="30261E"/>
                </a:solidFill>
                <a:latin typeface="Century Gothic"/>
              </a:rPr>
              <a:t>Yes. Cat. Name what? Luna. Big, fluffy. Sweet.</a:t>
            </a:r>
          </a:p>
          <a:p>
            <a:pPr>
              <a:spcAft>
                <a:spcPts val="600"/>
              </a:spcAft>
            </a:pPr>
            <a:r>
              <a:rPr sz="1300" b="1">
                <a:solidFill>
                  <a:srgbClr val="D16B47"/>
                </a:solidFill>
                <a:latin typeface="Century Gothic"/>
              </a:rPr>
              <a:t>B: </a:t>
            </a:r>
            <a:r>
              <a:rPr sz="1300">
                <a:solidFill>
                  <a:srgbClr val="30261E"/>
                </a:solidFill>
                <a:latin typeface="Century Gothic"/>
              </a:rPr>
              <a:t>You cat good?</a:t>
            </a:r>
          </a:p>
          <a:p>
            <a:pPr>
              <a:spcAft>
                <a:spcPts val="600"/>
              </a:spcAft>
            </a:pPr>
            <a:r>
              <a:rPr sz="1300" b="1">
                <a:solidFill>
                  <a:srgbClr val="D16B47"/>
                </a:solidFill>
                <a:latin typeface="Century Gothic"/>
              </a:rPr>
              <a:t>A: </a:t>
            </a:r>
            <a:r>
              <a:rPr sz="1300">
                <a:solidFill>
                  <a:srgbClr val="30261E"/>
                </a:solidFill>
                <a:latin typeface="Century Gothic"/>
              </a:rPr>
              <a:t>Sometimes grumpy.</a:t>
            </a: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139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9 — Try the following script: (Part 4/5)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 b="1">
                <a:solidFill>
                  <a:srgbClr val="D16B47"/>
                </a:solidFill>
                <a:latin typeface="Century Gothic"/>
              </a:rPr>
              <a:t>B: </a:t>
            </a:r>
            <a:r>
              <a:rPr sz="1300">
                <a:solidFill>
                  <a:srgbClr val="30261E"/>
                </a:solidFill>
                <a:latin typeface="Century Gothic"/>
              </a:rPr>
              <a:t>You family who?</a:t>
            </a:r>
          </a:p>
          <a:p>
            <a:pPr>
              <a:spcAft>
                <a:spcPts val="600"/>
              </a:spcAft>
            </a:pPr>
            <a:r>
              <a:rPr sz="1300" b="1">
                <a:solidFill>
                  <a:srgbClr val="D16B47"/>
                </a:solidFill>
                <a:latin typeface="Century Gothic"/>
              </a:rPr>
              <a:t>A: </a:t>
            </a:r>
            <a:r>
              <a:rPr sz="1300">
                <a:solidFill>
                  <a:srgbClr val="30261E"/>
                </a:solidFill>
                <a:latin typeface="Century Gothic"/>
              </a:rPr>
              <a:t>Brother, sister. Sister tall, slim. Brother short!, glasses.</a:t>
            </a:r>
          </a:p>
          <a:p>
            <a:pPr>
              <a:spcAft>
                <a:spcPts val="600"/>
              </a:spcAft>
            </a:pPr>
            <a:r>
              <a:rPr sz="1300" b="1">
                <a:solidFill>
                  <a:srgbClr val="D16B47"/>
                </a:solidFill>
                <a:latin typeface="Century Gothic"/>
              </a:rPr>
              <a:t>B: </a:t>
            </a:r>
            <a:r>
              <a:rPr sz="1300">
                <a:solidFill>
                  <a:srgbClr val="30261E"/>
                </a:solidFill>
                <a:latin typeface="Century Gothic"/>
              </a:rPr>
              <a:t>Me sister also. Young, 15, love animals.</a:t>
            </a:r>
          </a:p>
          <a:p>
            <a:pPr>
              <a:spcAft>
                <a:spcPts val="600"/>
              </a:spcAft>
            </a:pPr>
            <a:r>
              <a:rPr sz="1300" b="1">
                <a:solidFill>
                  <a:srgbClr val="D16B47"/>
                </a:solidFill>
                <a:latin typeface="Century Gothic"/>
              </a:rPr>
              <a:t>A: </a:t>
            </a:r>
            <a:r>
              <a:rPr sz="1300">
                <a:solidFill>
                  <a:srgbClr val="30261E"/>
                </a:solidFill>
                <a:latin typeface="Century Gothic"/>
              </a:rPr>
              <a:t>Nice. Me like you jumper. Bright green, lovely. You favourite colour what?</a:t>
            </a:r>
          </a:p>
          <a:p>
            <a:pPr>
              <a:spcAft>
                <a:spcPts val="600"/>
              </a:spcAft>
            </a:pPr>
            <a:r>
              <a:rPr sz="1300" b="1">
                <a:solidFill>
                  <a:srgbClr val="D16B47"/>
                </a:solidFill>
                <a:latin typeface="Century Gothic"/>
              </a:rPr>
              <a:t>B: </a:t>
            </a:r>
            <a:r>
              <a:rPr sz="1300">
                <a:solidFill>
                  <a:srgbClr val="30261E"/>
                </a:solidFill>
                <a:latin typeface="Century Gothic"/>
              </a:rPr>
              <a:t>Red. Strong.</a:t>
            </a:r>
          </a:p>
          <a:p>
            <a:pPr>
              <a:spcAft>
                <a:spcPts val="600"/>
              </a:spcAft>
            </a:pPr>
            <a:r>
              <a:rPr sz="1300" b="1">
                <a:solidFill>
                  <a:srgbClr val="D16B47"/>
                </a:solidFill>
                <a:latin typeface="Century Gothic"/>
              </a:rPr>
              <a:t>A: </a:t>
            </a:r>
            <a:r>
              <a:rPr sz="1300">
                <a:solidFill>
                  <a:srgbClr val="30261E"/>
                </a:solidFill>
                <a:latin typeface="Century Gothic"/>
              </a:rPr>
              <a:t>Me like blue, why relaxing.</a:t>
            </a:r>
          </a:p>
          <a:p>
            <a:pPr>
              <a:spcAft>
                <a:spcPts val="600"/>
              </a:spcAft>
            </a:pPr>
            <a:r>
              <a:rPr sz="1300" b="1">
                <a:solidFill>
                  <a:srgbClr val="D16B47"/>
                </a:solidFill>
                <a:latin typeface="Century Gothic"/>
              </a:rPr>
              <a:t>B: </a:t>
            </a:r>
            <a:r>
              <a:rPr sz="1300">
                <a:solidFill>
                  <a:srgbClr val="30261E"/>
                </a:solidFill>
                <a:latin typeface="Century Gothic"/>
              </a:rPr>
              <a:t>Me blue shoes but home today..</a:t>
            </a:r>
          </a:p>
          <a:p>
            <a:pPr>
              <a:spcAft>
                <a:spcPts val="600"/>
              </a:spcAft>
            </a:pPr>
            <a:r>
              <a:rPr sz="1300" b="1">
                <a:solidFill>
                  <a:srgbClr val="D16B47"/>
                </a:solidFill>
                <a:latin typeface="Century Gothic"/>
              </a:rPr>
              <a:t>A: </a:t>
            </a:r>
            <a:r>
              <a:rPr sz="1300">
                <a:solidFill>
                  <a:srgbClr val="30261E"/>
                </a:solidFill>
                <a:latin typeface="Century Gothic"/>
              </a:rPr>
              <a:t>You home travel how?</a:t>
            </a:r>
          </a:p>
          <a:p>
            <a:pPr>
              <a:spcAft>
                <a:spcPts val="600"/>
              </a:spcAft>
            </a:pPr>
            <a:r>
              <a:rPr sz="1300" b="1">
                <a:solidFill>
                  <a:srgbClr val="D16B47"/>
                </a:solidFill>
                <a:latin typeface="Century Gothic"/>
              </a:rPr>
              <a:t>B: </a:t>
            </a:r>
            <a:r>
              <a:rPr sz="1300">
                <a:solidFill>
                  <a:srgbClr val="30261E"/>
                </a:solidFill>
                <a:latin typeface="Century Gothic"/>
              </a:rPr>
              <a:t>Usually walk. Me love long walk.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 — What is BSL? (Part 4/4)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See you later</a:t>
            </a: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140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9 — Try the following script: (Part 5/5)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 b="1">
                <a:solidFill>
                  <a:srgbClr val="D16B47"/>
                </a:solidFill>
                <a:latin typeface="Century Gothic"/>
              </a:rPr>
              <a:t>A: </a:t>
            </a:r>
            <a:r>
              <a:rPr sz="1300">
                <a:solidFill>
                  <a:srgbClr val="30261E"/>
                </a:solidFill>
                <a:latin typeface="Century Gothic"/>
              </a:rPr>
              <a:t>Me like bus. Me no like exercise. Like stay home, read..</a:t>
            </a:r>
          </a:p>
          <a:p>
            <a:pPr>
              <a:spcAft>
                <a:spcPts val="600"/>
              </a:spcAft>
            </a:pPr>
            <a:r>
              <a:rPr sz="1300" b="1">
                <a:solidFill>
                  <a:srgbClr val="D16B47"/>
                </a:solidFill>
                <a:latin typeface="Century Gothic"/>
              </a:rPr>
              <a:t>B: </a:t>
            </a:r>
            <a:r>
              <a:rPr sz="1300">
                <a:solidFill>
                  <a:srgbClr val="30261E"/>
                </a:solidFill>
                <a:latin typeface="Century Gothic"/>
              </a:rPr>
              <a:t>Read what?</a:t>
            </a:r>
          </a:p>
          <a:p>
            <a:pPr>
              <a:spcAft>
                <a:spcPts val="600"/>
              </a:spcAft>
            </a:pPr>
            <a:r>
              <a:rPr sz="1300" b="1">
                <a:solidFill>
                  <a:srgbClr val="D16B47"/>
                </a:solidFill>
                <a:latin typeface="Century Gothic"/>
              </a:rPr>
              <a:t>A: </a:t>
            </a:r>
            <a:r>
              <a:rPr sz="1300">
                <a:solidFill>
                  <a:srgbClr val="30261E"/>
                </a:solidFill>
                <a:latin typeface="Century Gothic"/>
              </a:rPr>
              <a:t>Lots things, now me read book Stephen King, name what Carrie.</a:t>
            </a: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141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86000"/>
            <a:ext cx="10362895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400" b="1">
                <a:solidFill>
                  <a:srgbClr val="D16B47"/>
                </a:solidFill>
                <a:latin typeface="Century Gothic"/>
              </a:defRPr>
            </a:pPr>
            <a:r>
              <a:t>WEEK 10</a:t>
            </a:r>
          </a:p>
          <a:p>
            <a:pPr algn="ctr">
              <a:spcBef>
                <a:spcPts val="1500"/>
              </a:spcBef>
              <a:defRPr sz="2400" b="1">
                <a:solidFill>
                  <a:srgbClr val="30261E"/>
                </a:solidFill>
                <a:latin typeface="Century Gothic"/>
              </a:defRPr>
            </a:pPr>
            <a:r>
              <a:t>Recap</a:t>
            </a: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142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65836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10 — Lesson 10 - Recap (Part 1/3)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65836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Animals Notes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Pets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Animal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Bird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Cat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Dog</a:t>
            </a:r>
          </a:p>
        </p:txBody>
      </p:sp>
      <p:pic>
        <p:nvPicPr>
          <p:cNvPr id="7" name="Picture 6" descr="page_43_X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657600" cy="3533380"/>
          </a:xfrm>
          <a:prstGeom prst="rect">
            <a:avLst/>
          </a:prstGeom>
        </p:spPr>
      </p:pic>
    </p:spTree>
  </p:cSld>
  <p:clrMapOvr>
    <a:masterClrMapping/>
  </p:clrMapOvr>
</p:sld>
</file>

<file path=ppt/slides/slide1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143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10 — Lesson 10 - Recap (Part 2/3)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Fish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Horse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Pig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Rabbit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Descriptions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But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Love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Large / Small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Good / Bad</a:t>
            </a: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144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10 — Lesson 10 - Recap (Part 3/3)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Naughty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Favourite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Like / Don’t Like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Job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London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Everyday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Travel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Train</a:t>
            </a: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145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10 — Transport, Leisure (Part 1/8)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Directions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Family Clothes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Bike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Caravan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Car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Train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Tube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Plane</a:t>
            </a: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146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10 — Transport, Leisure (Part 2/8)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Police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Travel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Walk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Arrive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Leave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Meet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Next to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Door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Floor</a:t>
            </a: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147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10 — Transport, Leisure (Part 3/8)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Ground Floor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1st floor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Exit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Strong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Father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Dad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Mum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Mother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Parents</a:t>
            </a:r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148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10 — Transport, Leisure (Part 4/8)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Boy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Girl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Son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Daughter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Sister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Brother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Child / Children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Husband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Wife</a:t>
            </a: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149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10 — Transport, Leisure (Part 5/8)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Married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Divorced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Friend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Old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Young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T-Shirt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Shirt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Coat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Shoes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 — Task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 - Hello, good morning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 - Hello, good morning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 - You sign?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 - Yes, you sign?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 - Yes, me learning sign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 - You name what?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 - Me name _________, you name what?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 - Me name _________</a:t>
            </a:r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150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10 — Transport, Leisure (Part 6/8)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Trousers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Dress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Points of Interest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Hotel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Work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Toilet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Cafe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Shop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School</a:t>
            </a: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151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10 — Transport, Leisure (Part 7/8)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Supermarket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Cinema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Responses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Interesting / Exciting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Nice!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Same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Really</a:t>
            </a:r>
          </a:p>
          <a:p>
            <a:pPr>
              <a:spcBef>
                <a:spcPts val="800"/>
              </a:spcBef>
              <a:spcAft>
                <a:spcPts val="600"/>
              </a:spcAft>
            </a:pPr>
            <a:r>
              <a:rPr sz="1300" b="1" i="1">
                <a:solidFill>
                  <a:srgbClr val="5C8F87"/>
                </a:solidFill>
                <a:latin typeface="Century Gothic"/>
              </a:rPr>
              <a:t>Task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In pairs or 3s have a conversation about either:</a:t>
            </a:r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152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10 — Transport, Leisure (Part 8/8)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Your pets, names and ages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Names of immediate family members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Where do you work, how do you get there? What was the weather like this week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at work/school/home.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Think about including numbers, finger-spellings and non-manual features to show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your feelings/responses.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Suggested responses: Really? / Nice! / Interesting / Me same.</a:t>
            </a:r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153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10 — Task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Sign Grammar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Change these sentences into BSL order including question words.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1. My daughter loves the colour purple. She has a big purple rabbit. It's so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cute!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2. This year I’m going to Barbados on holiday, I love the summer sun!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3. My friend and her wife Sandra live in Sri-lanka, it’s a beautiful place!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4. I love going to the train station when my son arrives home for the summer.</a:t>
            </a:r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154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10 — Skills Checkpoint (Part 1/3)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Mark yourself out of 10 for the following skills to check your progress. The pass mark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for these skills is the ability to use them 50% of the time during a conversation.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Skills Tick OR grade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yourself out of 10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Answered 2-3 questions correctly from another signer.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Sign with consistent flow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Use placement correctly.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Used turn-taking correctly (meaning you have a natural 2 sided</a:t>
            </a:r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155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10 — Skills Checkpoint (Part 2/3)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conversation)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Use non-manual features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Used a range of vocabulary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Expressed time correctly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Express numbers correctly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Finger spelled names of people and places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Used BSL grammar order rather than English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Finger spelled a word back for clarification of 4-6 letters.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Understood other person most of the time</a:t>
            </a:r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156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10 — Skills Checkpoint (Part 3/3)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Use correct hand shape for signs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Expressed emotions and meaning through facial expressions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Use question words correctly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Use sign space correctly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Focus areas</a:t>
            </a: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157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86000"/>
            <a:ext cx="10362895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400" b="1">
                <a:solidFill>
                  <a:srgbClr val="D16B47"/>
                </a:solidFill>
                <a:latin typeface="Century Gothic"/>
              </a:defRPr>
            </a:pPr>
            <a:r>
              <a:t>WEEK 11</a:t>
            </a:r>
          </a:p>
          <a:p>
            <a:pPr algn="ctr">
              <a:spcBef>
                <a:spcPts val="1500"/>
              </a:spcBef>
              <a:defRPr sz="2400" b="1">
                <a:solidFill>
                  <a:srgbClr val="30261E"/>
                </a:solidFill>
                <a:latin typeface="Century Gothic"/>
              </a:defRPr>
            </a:pPr>
            <a:r>
              <a:t>Food and Drink</a:t>
            </a: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158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11 — Lesson 11 (Part 1/5)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Food and Drink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Breakfast Lunch Dinner/ Tea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Eggs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Bacon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Sausages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Beans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Toast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Butter</a:t>
            </a:r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159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11 — Lesson 11 (Part 2/5)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Jam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Cereal / Porridge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Bread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Sandwich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Ham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Cheese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Pizza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Soup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Crisps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86000"/>
            <a:ext cx="10362895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400" b="1">
                <a:solidFill>
                  <a:srgbClr val="D16B47"/>
                </a:solidFill>
                <a:latin typeface="Century Gothic"/>
              </a:defRPr>
            </a:pPr>
            <a:r>
              <a:t>WEEK 2</a:t>
            </a:r>
          </a:p>
          <a:p>
            <a:pPr algn="ctr">
              <a:spcBef>
                <a:spcPts val="1500"/>
              </a:spcBef>
              <a:defRPr sz="2400" b="1">
                <a:solidFill>
                  <a:srgbClr val="30261E"/>
                </a:solidFill>
                <a:latin typeface="Century Gothic"/>
              </a:defRPr>
            </a:pPr>
            <a:r>
              <a:t>Numbers and Everyday Living</a:t>
            </a:r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160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11 — Lesson 11 (Part 3/5)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Diet types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Vegetarian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Vegan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Pescatarian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Gluten Free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Dairy Free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Curry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Rice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Roast Dinner</a:t>
            </a:r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161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11 — Lesson 11 (Part 4/5)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Pasta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Spaghetti Bolognese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Burger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Chips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Potato / Jacket Potato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Meats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Lamb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Chicken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Turkey</a:t>
            </a:r>
          </a:p>
        </p:txBody>
      </p:sp>
    </p:spTree>
  </p:cSld>
  <p:clrMapOvr>
    <a:masterClrMapping/>
  </p:clrMapOvr>
</p:sld>
</file>

<file path=ppt/slides/slide1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162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11 — Lesson 11 (Part 5/5)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Beef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Fish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Pork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Food today / Yesterday?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Today me breakfast what? Eggs with toast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Lunch today me ham, cheese sandwich also crisps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Dinner me tonight vegetable curry with rice. Delicious</a:t>
            </a:r>
          </a:p>
          <a:p>
            <a:pPr>
              <a:spcBef>
                <a:spcPts val="800"/>
              </a:spcBef>
              <a:spcAft>
                <a:spcPts val="600"/>
              </a:spcAft>
            </a:pPr>
            <a:r>
              <a:rPr sz="1300" b="1" i="1">
                <a:solidFill>
                  <a:srgbClr val="5C8F87"/>
                </a:solidFill>
                <a:latin typeface="Century Gothic"/>
              </a:rPr>
              <a:t>Try this out for yourself based on what you have eaten today</a:t>
            </a:r>
          </a:p>
        </p:txBody>
      </p:sp>
    </p:spTree>
  </p:cSld>
  <p:clrMapOvr>
    <a:masterClrMapping/>
  </p:clrMapOvr>
</p:sld>
</file>

<file path=ppt/slides/slide1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163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11 — Me favourite Fruits what? (Part 1/6)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Bananas, Apples and Pineapples.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favourite vegetables what?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Peas, carrots and cabbage</a:t>
            </a:r>
          </a:p>
          <a:p>
            <a:pPr>
              <a:spcBef>
                <a:spcPts val="800"/>
              </a:spcBef>
              <a:spcAft>
                <a:spcPts val="600"/>
              </a:spcAft>
            </a:pPr>
            <a:r>
              <a:rPr sz="1300" b="1" i="1">
                <a:solidFill>
                  <a:srgbClr val="5C8F87"/>
                </a:solidFill>
                <a:latin typeface="Century Gothic"/>
              </a:rPr>
              <a:t>Try this…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favourite fruits what?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favourite Vegetables what?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Drinks Other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Tea</a:t>
            </a:r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164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11 — Me favourite Fruits what? (Part 2/6)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Coffee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Milk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Sugar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Hot Chocolate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Water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Orange Juice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Beer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Wine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Takeway</a:t>
            </a:r>
          </a:p>
        </p:txBody>
      </p:sp>
    </p:spTree>
  </p:cSld>
  <p:clrMapOvr>
    <a:masterClrMapping/>
  </p:clrMapOvr>
</p:sld>
</file>

<file path=ppt/slides/slide1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165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11 — Me favourite Fruits what? (Part 3/6)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Indian food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Chinese food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Italian Food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Delicious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Order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want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Cafe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Restaurant</a:t>
            </a:r>
          </a:p>
          <a:p>
            <a:pPr>
              <a:spcBef>
                <a:spcPts val="800"/>
              </a:spcBef>
              <a:spcAft>
                <a:spcPts val="600"/>
              </a:spcAft>
            </a:pPr>
            <a:r>
              <a:rPr sz="1300" b="1" i="1">
                <a:solidFill>
                  <a:srgbClr val="5C8F87"/>
                </a:solidFill>
                <a:latin typeface="Century Gothic"/>
              </a:rPr>
              <a:t>Try these sentences</a:t>
            </a:r>
          </a:p>
        </p:txBody>
      </p:sp>
    </p:spTree>
  </p:cSld>
  <p:clrMapOvr>
    <a:masterClrMapping/>
  </p:clrMapOvr>
</p:sld>
</file>

<file path=ppt/slides/slide1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166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11 — Me favourite Fruits what? (Part 4/6)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1. Me lunch what? Usually same.  Cheese also tomato sandwich.  Brown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bread.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2. Me wife loves tea.  Lots teas ! Milk no sugar.  Maybe 10 everyday!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3. Me breakfast, what? Always 2 eggs, tomatoes also baked beans.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4. Vegan cafe yesterday me order what? Vegan bacon also beans with toast !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Fruit Vegetables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Apple / Pears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Banana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Grapes</a:t>
            </a:r>
          </a:p>
        </p:txBody>
      </p:sp>
    </p:spTree>
  </p:cSld>
  <p:clrMapOvr>
    <a:masterClrMapping/>
  </p:clrMapOvr>
</p:sld>
</file>

<file path=ppt/slides/slide1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167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11 — Me favourite Fruits what? (Part 5/6)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Orange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Strawberries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Pineapple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Melon / Watermelon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Tomatoes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Carrots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Mushrooms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Cucumber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Peas</a:t>
            </a:r>
          </a:p>
        </p:txBody>
      </p:sp>
    </p:spTree>
  </p:cSld>
  <p:clrMapOvr>
    <a:masterClrMapping/>
  </p:clrMapOvr>
</p:sld>
</file>

<file path=ppt/slides/slide1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168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11 — Me favourite Fruits what? (Part 6/6)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Broccoli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Peppers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Cabbage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Brussel Sprout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Salad</a:t>
            </a:r>
          </a:p>
        </p:txBody>
      </p:sp>
    </p:spTree>
  </p:cSld>
  <p:clrMapOvr>
    <a:masterClrMapping/>
  </p:clrMapOvr>
</p:sld>
</file>

<file path=ppt/slides/slide1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169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11 — 5. Lunch me eat what? Jacket Potato cheese also Marmite!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Plan a conversation using key skills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1. Think of 3 finger spellings relating to food and drink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2. Think of 2 ways that you could use numbers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3. Think of 3 emotions you could convey as non manual features.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4. Think of some questions to ask your partner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Now have a conversation with a partner about your daily food habits and any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recent experiences of eating out.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2 — Lesson 2 (Part 1/3)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Numbers and Everyday Living</a:t>
            </a:r>
          </a:p>
          <a:p>
            <a:pPr>
              <a:spcBef>
                <a:spcPts val="800"/>
              </a:spcBef>
              <a:spcAft>
                <a:spcPts val="600"/>
              </a:spcAft>
            </a:pPr>
            <a:r>
              <a:rPr sz="1300" b="1" i="1">
                <a:solidFill>
                  <a:srgbClr val="5C8F87"/>
                </a:solidFill>
                <a:latin typeface="Century Gothic"/>
              </a:rPr>
              <a:t>Task:  Recap the Alphabet in pairs or as a group.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Vocabulary : Common Places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Live / Toilet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Work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School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Home</a:t>
            </a:r>
          </a:p>
          <a:p>
            <a:pPr>
              <a:spcBef>
                <a:spcPts val="800"/>
              </a:spcBef>
              <a:spcAft>
                <a:spcPts val="600"/>
              </a:spcAft>
            </a:pPr>
            <a:r>
              <a:rPr sz="1300" b="1" i="1">
                <a:solidFill>
                  <a:srgbClr val="5C8F87"/>
                </a:solidFill>
                <a:latin typeface="Century Gothic"/>
              </a:rPr>
              <a:t>Task - including recap vocabulary from week 1</a:t>
            </a:r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170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11 — Extension Task for lesson or home practise:order from the menu (Part 1/6)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Breakfast 🍳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Full English &gt; Eggs, Bacon,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Sausages, Beans, and Toast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Cereal or Porridge with Milk (choose: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plain, honey, or fruit)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Toast with Butter &amp; Jam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Lunch &amp; Dinner 🍽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Sandwich &gt; Choose Ham, Cheese,</a:t>
            </a:r>
          </a:p>
        </p:txBody>
      </p:sp>
    </p:spTree>
  </p:cSld>
  <p:clrMapOvr>
    <a:masterClrMapping/>
  </p:clrMapOvr>
</p:sld>
</file>

<file path=ppt/slides/slide1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171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11 — Extension Task for lesson or home practise:order from the menu (Part 2/6)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Chicken with or without salad.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Soup with Bread (tomato, vegetable,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or chicken)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Jacket Potato &gt; Choose Cheese,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Beans, or Butter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Pizza &gt; Cheese &amp; Tomato or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Vegetarian (peppers, mushrooms,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onions)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Spaghetti Bolognese &gt; tomato &amp; beef</a:t>
            </a:r>
          </a:p>
        </p:txBody>
      </p:sp>
    </p:spTree>
  </p:cSld>
  <p:clrMapOvr>
    <a:masterClrMapping/>
  </p:clrMapOvr>
</p:sld>
</file>

<file path=ppt/slides/slide1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172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11 — Extension Task for lesson or home practise:order from the menu (Part 3/6)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sauce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Burger &amp; Chips &gt; Beef, Chicken, or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Veget burger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Roast Dinner &gt; Choose Chicken,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Beef, or Lamb with vegetables and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gravy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Curry with Rice &gt; Korma, Jalfrezi or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Balti.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Snacks 🥗</a:t>
            </a:r>
          </a:p>
        </p:txBody>
      </p:sp>
    </p:spTree>
  </p:cSld>
  <p:clrMapOvr>
    <a:masterClrMapping/>
  </p:clrMapOvr>
</p:sld>
</file>

<file path=ppt/slides/slide1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173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11 — Extension Task for lesson or home practise:order from the menu (Part 4/6)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Crisps (salted, cheese &amp; onion, bbq,or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salt &amp; vinegar)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Peas, Carrots, or Broccoli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Drinks ☕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Tea or Coffee – with or without Milk &amp;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Sugar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Hot Chocolate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Water or Orange Juice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Beer or Wine (red, white, or rose (pink))</a:t>
            </a:r>
          </a:p>
        </p:txBody>
      </p:sp>
    </p:spTree>
  </p:cSld>
  <p:clrMapOvr>
    <a:masterClrMapping/>
  </p:clrMapOvr>
</p:sld>
</file>

<file path=ppt/slides/slide1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174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11 — Extension Task for lesson or home practise:order from the menu (Part 5/6)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Desserts 🍎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Fruit – Apple, Pear, Banana, Grapes,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Orange, Strawberries, Pineapple, or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Melon</a:t>
            </a:r>
          </a:p>
          <a:p>
            <a:pPr>
              <a:spcAft>
                <a:spcPts val="600"/>
              </a:spcAft>
            </a:pPr>
            <a:r>
              <a:rPr sz="1300" b="1">
                <a:solidFill>
                  <a:srgbClr val="D16B47"/>
                </a:solidFill>
                <a:latin typeface="Century Gothic"/>
              </a:rPr>
              <a:t>A: </a:t>
            </a:r>
            <a:r>
              <a:rPr sz="1300">
                <a:solidFill>
                  <a:srgbClr val="30261E"/>
                </a:solidFill>
                <a:latin typeface="Century Gothic"/>
              </a:rPr>
              <a:t>Hello, you want order what?</a:t>
            </a:r>
          </a:p>
          <a:p>
            <a:pPr>
              <a:spcAft>
                <a:spcPts val="600"/>
              </a:spcAft>
            </a:pPr>
            <a:r>
              <a:rPr sz="1300" b="1">
                <a:solidFill>
                  <a:srgbClr val="D16B47"/>
                </a:solidFill>
                <a:latin typeface="Century Gothic"/>
              </a:rPr>
              <a:t>B: </a:t>
            </a:r>
            <a:r>
              <a:rPr sz="1300">
                <a:solidFill>
                  <a:srgbClr val="30261E"/>
                </a:solidFill>
                <a:latin typeface="Century Gothic"/>
              </a:rPr>
              <a:t>Me want order _________</a:t>
            </a:r>
          </a:p>
          <a:p>
            <a:pPr>
              <a:spcAft>
                <a:spcPts val="600"/>
              </a:spcAft>
            </a:pPr>
            <a:r>
              <a:rPr sz="1300" b="1">
                <a:solidFill>
                  <a:srgbClr val="D16B47"/>
                </a:solidFill>
                <a:latin typeface="Century Gothic"/>
              </a:rPr>
              <a:t>A: </a:t>
            </a:r>
            <a:r>
              <a:rPr sz="1300">
                <a:solidFill>
                  <a:srgbClr val="30261E"/>
                </a:solidFill>
                <a:latin typeface="Century Gothic"/>
              </a:rPr>
              <a:t>You want drink what?</a:t>
            </a:r>
          </a:p>
          <a:p>
            <a:pPr>
              <a:spcAft>
                <a:spcPts val="600"/>
              </a:spcAft>
            </a:pPr>
            <a:r>
              <a:rPr sz="1300" b="1">
                <a:solidFill>
                  <a:srgbClr val="D16B47"/>
                </a:solidFill>
                <a:latin typeface="Century Gothic"/>
              </a:rPr>
              <a:t>B: </a:t>
            </a:r>
            <a:r>
              <a:rPr sz="1300">
                <a:solidFill>
                  <a:srgbClr val="30261E"/>
                </a:solidFill>
                <a:latin typeface="Century Gothic"/>
              </a:rPr>
              <a:t>Me drink ___________</a:t>
            </a:r>
          </a:p>
          <a:p>
            <a:pPr>
              <a:spcAft>
                <a:spcPts val="600"/>
              </a:spcAft>
            </a:pPr>
            <a:r>
              <a:rPr sz="1300" b="1">
                <a:solidFill>
                  <a:srgbClr val="D16B47"/>
                </a:solidFill>
                <a:latin typeface="Century Gothic"/>
              </a:rPr>
              <a:t>A: </a:t>
            </a:r>
            <a:r>
              <a:rPr sz="1300">
                <a:solidFill>
                  <a:srgbClr val="30261E"/>
                </a:solidFill>
                <a:latin typeface="Century Gothic"/>
              </a:rPr>
              <a:t>You dessert?</a:t>
            </a:r>
          </a:p>
        </p:txBody>
      </p:sp>
    </p:spTree>
  </p:cSld>
  <p:clrMapOvr>
    <a:masterClrMapping/>
  </p:clrMapOvr>
</p:sld>
</file>

<file path=ppt/slides/slide1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175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11 — Extension Task for lesson or home practise:order from the menu (Part 6/6)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 b="1">
                <a:solidFill>
                  <a:srgbClr val="D16B47"/>
                </a:solidFill>
                <a:latin typeface="Century Gothic"/>
              </a:rPr>
              <a:t>B: </a:t>
            </a:r>
            <a:r>
              <a:rPr sz="1300">
                <a:solidFill>
                  <a:srgbClr val="30261E"/>
                </a:solidFill>
                <a:latin typeface="Century Gothic"/>
              </a:rPr>
              <a:t>Me dessert? yes/no ______</a:t>
            </a:r>
          </a:p>
          <a:p>
            <a:pPr>
              <a:spcAft>
                <a:spcPts val="600"/>
              </a:spcAft>
            </a:pPr>
            <a:r>
              <a:rPr sz="1300" b="1">
                <a:solidFill>
                  <a:srgbClr val="D16B47"/>
                </a:solidFill>
                <a:latin typeface="Century Gothic"/>
              </a:rPr>
              <a:t>A: </a:t>
            </a:r>
            <a:r>
              <a:rPr sz="1300">
                <a:solidFill>
                  <a:srgbClr val="30261E"/>
                </a:solidFill>
                <a:latin typeface="Century Gothic"/>
              </a:rPr>
              <a:t>Thank you, food order around 20 minutes</a:t>
            </a:r>
          </a:p>
          <a:p>
            <a:pPr>
              <a:spcAft>
                <a:spcPts val="600"/>
              </a:spcAft>
            </a:pPr>
            <a:r>
              <a:rPr sz="1300" b="1">
                <a:solidFill>
                  <a:srgbClr val="D16B47"/>
                </a:solidFill>
                <a:latin typeface="Century Gothic"/>
              </a:rPr>
              <a:t>B: </a:t>
            </a:r>
            <a:r>
              <a:rPr sz="1300">
                <a:solidFill>
                  <a:srgbClr val="30261E"/>
                </a:solidFill>
                <a:latin typeface="Century Gothic"/>
              </a:rPr>
              <a:t>Thank you!</a:t>
            </a:r>
          </a:p>
        </p:txBody>
      </p:sp>
    </p:spTree>
  </p:cSld>
  <p:clrMapOvr>
    <a:masterClrMapping/>
  </p:clrMapOvr>
</p:sld>
</file>

<file path=ppt/slides/slide1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176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86000"/>
            <a:ext cx="10362895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400" b="1">
                <a:solidFill>
                  <a:srgbClr val="D16B47"/>
                </a:solidFill>
                <a:latin typeface="Century Gothic"/>
              </a:defRPr>
            </a:pPr>
            <a:r>
              <a:t>WEEK 12</a:t>
            </a:r>
          </a:p>
          <a:p>
            <a:pPr algn="ctr">
              <a:spcBef>
                <a:spcPts val="1500"/>
              </a:spcBef>
              <a:defRPr sz="2400" b="1">
                <a:solidFill>
                  <a:srgbClr val="30261E"/>
                </a:solidFill>
                <a:latin typeface="Century Gothic"/>
              </a:defRPr>
            </a:pPr>
            <a:r>
              <a:t>Home and Hobbies</a:t>
            </a:r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177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65836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12 — Lesson 12: (Part 1/5)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65836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Home and Hobbies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House / Home Kitchen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Boat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Building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Caravan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Flat / Bungalow</a:t>
            </a:r>
          </a:p>
        </p:txBody>
      </p:sp>
      <p:pic>
        <p:nvPicPr>
          <p:cNvPr id="7" name="Picture 6" descr="page_51_X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657600" cy="3585529"/>
          </a:xfrm>
          <a:prstGeom prst="rect">
            <a:avLst/>
          </a:prstGeom>
        </p:spPr>
      </p:pic>
    </p:spTree>
  </p:cSld>
  <p:clrMapOvr>
    <a:masterClrMapping/>
  </p:clrMapOvr>
</p:sld>
</file>

<file path=ppt/slides/slide1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178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12 — Lesson 12: (Part 2/5)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Tent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Tower Block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Bookshelf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Cooker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Cupboard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Dining Table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Dishwasher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Fireplace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Fridge</a:t>
            </a:r>
          </a:p>
        </p:txBody>
      </p:sp>
    </p:spTree>
  </p:cSld>
  <p:clrMapOvr>
    <a:masterClrMapping/>
  </p:clrMapOvr>
</p:sld>
</file>

<file path=ppt/slides/slide1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179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12 — Lesson 12: (Part 3/5)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Kettle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Microwave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Sofa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Table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Toaster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TV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Washing Machine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Bathroom Bedroom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Bath / Bathtub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2 — Lesson 2 (Part 2/3)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Tip - (Fingerspell the names of companies and places)</a:t>
            </a:r>
          </a:p>
          <a:p>
            <a:pPr>
              <a:spcAft>
                <a:spcPts val="600"/>
              </a:spcAft>
            </a:pPr>
            <a:r>
              <a:rPr sz="1300" b="1">
                <a:solidFill>
                  <a:srgbClr val="D16B47"/>
                </a:solidFill>
                <a:latin typeface="Century Gothic"/>
              </a:rPr>
              <a:t>A: </a:t>
            </a:r>
            <a:r>
              <a:rPr sz="1300">
                <a:solidFill>
                  <a:srgbClr val="30261E"/>
                </a:solidFill>
                <a:latin typeface="Century Gothic"/>
              </a:rPr>
              <a:t>Good afternoon. How are you? Me name what? Jamil. You name what?</a:t>
            </a:r>
          </a:p>
          <a:p>
            <a:pPr>
              <a:spcAft>
                <a:spcPts val="600"/>
              </a:spcAft>
            </a:pPr>
            <a:r>
              <a:rPr sz="1300" b="1">
                <a:solidFill>
                  <a:srgbClr val="D16B47"/>
                </a:solidFill>
                <a:latin typeface="Century Gothic"/>
              </a:rPr>
              <a:t>B: </a:t>
            </a:r>
            <a:r>
              <a:rPr sz="1300">
                <a:solidFill>
                  <a:srgbClr val="30261E"/>
                </a:solidFill>
                <a:latin typeface="Century Gothic"/>
              </a:rPr>
              <a:t>Me good, thank you. Me name what? Vinny. Nice to meet you! You good?</a:t>
            </a:r>
          </a:p>
          <a:p>
            <a:pPr>
              <a:spcAft>
                <a:spcPts val="600"/>
              </a:spcAft>
            </a:pPr>
            <a:r>
              <a:rPr sz="1300" b="1">
                <a:solidFill>
                  <a:srgbClr val="D16B47"/>
                </a:solidFill>
                <a:latin typeface="Century Gothic"/>
              </a:rPr>
              <a:t>A: </a:t>
            </a:r>
            <a:r>
              <a:rPr sz="1300">
                <a:solidFill>
                  <a:srgbClr val="30261E"/>
                </a:solidFill>
                <a:latin typeface="Century Gothic"/>
              </a:rPr>
              <a:t>Yes, thank you. You sign?</a:t>
            </a:r>
          </a:p>
          <a:p>
            <a:pPr>
              <a:spcAft>
                <a:spcPts val="600"/>
              </a:spcAft>
            </a:pPr>
            <a:r>
              <a:rPr sz="1300" b="1">
                <a:solidFill>
                  <a:srgbClr val="D16B47"/>
                </a:solidFill>
                <a:latin typeface="Century Gothic"/>
              </a:rPr>
              <a:t>B: </a:t>
            </a:r>
            <a:r>
              <a:rPr sz="1300">
                <a:solidFill>
                  <a:srgbClr val="30261E"/>
                </a:solidFill>
                <a:latin typeface="Century Gothic"/>
              </a:rPr>
              <a:t>Little, me learning BSL. Please sign slowly.</a:t>
            </a:r>
          </a:p>
          <a:p>
            <a:pPr>
              <a:spcAft>
                <a:spcPts val="600"/>
              </a:spcAft>
            </a:pPr>
            <a:r>
              <a:rPr sz="1300" b="1">
                <a:solidFill>
                  <a:srgbClr val="D16B47"/>
                </a:solidFill>
                <a:latin typeface="Century Gothic"/>
              </a:rPr>
              <a:t>A: </a:t>
            </a:r>
            <a:r>
              <a:rPr sz="1300">
                <a:solidFill>
                  <a:srgbClr val="30261E"/>
                </a:solidFill>
                <a:latin typeface="Century Gothic"/>
              </a:rPr>
              <a:t>You live where?</a:t>
            </a:r>
          </a:p>
          <a:p>
            <a:pPr>
              <a:spcAft>
                <a:spcPts val="600"/>
              </a:spcAft>
            </a:pPr>
            <a:r>
              <a:rPr sz="1300" b="1">
                <a:solidFill>
                  <a:srgbClr val="D16B47"/>
                </a:solidFill>
                <a:latin typeface="Century Gothic"/>
              </a:rPr>
              <a:t>B: </a:t>
            </a:r>
            <a:r>
              <a:rPr sz="1300">
                <a:solidFill>
                  <a:srgbClr val="30261E"/>
                </a:solidFill>
                <a:latin typeface="Century Gothic"/>
              </a:rPr>
              <a:t>Me live where _______. You ?</a:t>
            </a:r>
          </a:p>
          <a:p>
            <a:pPr>
              <a:spcAft>
                <a:spcPts val="600"/>
              </a:spcAft>
            </a:pPr>
            <a:r>
              <a:rPr sz="1300" b="1">
                <a:solidFill>
                  <a:srgbClr val="D16B47"/>
                </a:solidFill>
                <a:latin typeface="Century Gothic"/>
              </a:rPr>
              <a:t>A: </a:t>
            </a:r>
            <a:r>
              <a:rPr sz="1300">
                <a:solidFill>
                  <a:srgbClr val="30261E"/>
                </a:solidFill>
                <a:latin typeface="Century Gothic"/>
              </a:rPr>
              <a:t>Me live where ________. You work where?</a:t>
            </a:r>
          </a:p>
          <a:p>
            <a:pPr>
              <a:spcAft>
                <a:spcPts val="600"/>
              </a:spcAft>
            </a:pPr>
            <a:r>
              <a:rPr sz="1300" b="1">
                <a:solidFill>
                  <a:srgbClr val="D16B47"/>
                </a:solidFill>
                <a:latin typeface="Century Gothic"/>
              </a:rPr>
              <a:t>B: </a:t>
            </a:r>
            <a:r>
              <a:rPr sz="1300">
                <a:solidFill>
                  <a:srgbClr val="30261E"/>
                </a:solidFill>
                <a:latin typeface="Century Gothic"/>
              </a:rPr>
              <a:t>Me work where Boots . You work?</a:t>
            </a:r>
          </a:p>
        </p:txBody>
      </p:sp>
    </p:spTree>
  </p:cSld>
  <p:clrMapOvr>
    <a:masterClrMapping/>
  </p:clrMapOvr>
</p:sld>
</file>

<file path=ppt/slides/slide1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180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12 — Lesson 12: (Part 4/5)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Shower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Sink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Taps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Toilet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Walls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Other: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Garden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Bed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Bedroom / Hotel</a:t>
            </a:r>
          </a:p>
        </p:txBody>
      </p:sp>
    </p:spTree>
  </p:cSld>
  <p:clrMapOvr>
    <a:masterClrMapping/>
  </p:clrMapOvr>
</p:sld>
</file>

<file path=ppt/slides/slide1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181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12 — Lesson 12: (Part 5/5)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Curtains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Drawers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Doors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Lights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Pillow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Wardrobe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Windows</a:t>
            </a:r>
          </a:p>
        </p:txBody>
      </p:sp>
    </p:spTree>
  </p:cSld>
  <p:clrMapOvr>
    <a:masterClrMapping/>
  </p:clrMapOvr>
</p:sld>
</file>

<file path=ppt/slides/slide1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182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65836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12 — Describe these rooms in sign using colour, shape, and placement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65836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/>
        </p:txBody>
      </p:sp>
      <p:pic>
        <p:nvPicPr>
          <p:cNvPr id="7" name="Picture 6" descr="page_52_X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657600" cy="2243414"/>
          </a:xfrm>
          <a:prstGeom prst="rect">
            <a:avLst/>
          </a:prstGeom>
        </p:spPr>
      </p:pic>
    </p:spTree>
  </p:cSld>
  <p:clrMapOvr>
    <a:masterClrMapping/>
  </p:clrMapOvr>
</p:sld>
</file>

<file path=ppt/slides/slide1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183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65836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12 — Using placement: When describing a room you can use placement very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65836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easily by mapping out what is where.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Example: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desk here, my laptop here, opposite my printer, me dog sleeps here next me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computer.</a:t>
            </a:r>
          </a:p>
          <a:p>
            <a:pPr>
              <a:spcBef>
                <a:spcPts val="800"/>
              </a:spcBef>
              <a:spcAft>
                <a:spcPts val="600"/>
              </a:spcAft>
            </a:pPr>
            <a:r>
              <a:rPr sz="1300" b="1" i="1">
                <a:solidFill>
                  <a:srgbClr val="5C8F87"/>
                </a:solidFill>
                <a:latin typeface="Century Gothic"/>
              </a:rPr>
              <a:t>Task:  choose a room in your house and draw it below (if you like) and then sign it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to your partner.  Use spatial placements at least 3 times to explain what is where.</a:t>
            </a:r>
          </a:p>
        </p:txBody>
      </p:sp>
      <p:pic>
        <p:nvPicPr>
          <p:cNvPr id="7" name="Picture 6" descr="page_53_X2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657600" cy="2814666"/>
          </a:xfrm>
          <a:prstGeom prst="rect">
            <a:avLst/>
          </a:prstGeom>
        </p:spPr>
      </p:pic>
    </p:spTree>
  </p:cSld>
  <p:clrMapOvr>
    <a:masterClrMapping/>
  </p:clrMapOvr>
</p:sld>
</file>

<file path=ppt/slides/slide1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184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12 — Hobbies (Part 1/4)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Sports and  Hobbies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Badminton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Basketball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Boxing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Cooking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Cricket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Cycling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Dancing</a:t>
            </a:r>
          </a:p>
        </p:txBody>
      </p:sp>
    </p:spTree>
  </p:cSld>
  <p:clrMapOvr>
    <a:masterClrMapping/>
  </p:clrMapOvr>
</p:sld>
</file>

<file path=ppt/slides/slide1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185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12 — Hobbies (Part 2/4)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Favourite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Fit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Football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Gardening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Gym / Exercise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Healthy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Hobbies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Hockey / Ice Hockey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Horse riding</a:t>
            </a:r>
          </a:p>
        </p:txBody>
      </p:sp>
    </p:spTree>
  </p:cSld>
  <p:clrMapOvr>
    <a:masterClrMapping/>
  </p:clrMapOvr>
</p:sld>
</file>

<file path=ppt/slides/slide1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186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12 — Hobbies (Part 3/4)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Lazy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Movies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Music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Reading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Rugby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Running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Shopping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Sink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Swimming</a:t>
            </a:r>
          </a:p>
        </p:txBody>
      </p:sp>
    </p:spTree>
  </p:cSld>
  <p:clrMapOvr>
    <a:masterClrMapping/>
  </p:clrMapOvr>
</p:sld>
</file>

<file path=ppt/slides/slide1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187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12 — Hobbies (Part 4/4)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Tennis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Walking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with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Sentence Practice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1. Me favourite sports what? Running, football and boxing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2. Me enjoy gardening also walking.  Sports? Me? No! Me lazy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3. Me love films, me go cinema every week with girlfriend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4. Gym me go 4 days  week ! why? Me enjoying staying fit also healthy.</a:t>
            </a:r>
          </a:p>
        </p:txBody>
      </p:sp>
    </p:spTree>
  </p:cSld>
  <p:clrMapOvr>
    <a:masterClrMapping/>
  </p:clrMapOvr>
</p:sld>
</file>

<file path=ppt/slides/slide1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188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12 — Grammar Recap- Place your Hobbies (Part 1/2)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Try the example and then sign your own hobbies to a partner using placement. You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can also talk about sports you dislike and why.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Here is an example that you may like to try first.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3 hobbies.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Rollerblading (place to left by pointing a finger to the space)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Art (place in centre by pointing a finger to the space)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Tennis (place to right by pointing finger to the space)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(point back to rollerblading) me rollerblade, young age what 14? Love!</a:t>
            </a:r>
          </a:p>
        </p:txBody>
      </p:sp>
    </p:spTree>
  </p:cSld>
  <p:clrMapOvr>
    <a:masterClrMapping/>
  </p:clrMapOvr>
</p:sld>
</file>

<file path=ppt/slides/slide1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189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12 — Grammar Recap- Place your Hobbies (Part 2/2)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(point back to art) me love art where school me draw people.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(point back to tennis) me not good tennis but enjoy, exercise good!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2 — Lesson 2 (Part 3/3)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 b="1">
                <a:solidFill>
                  <a:srgbClr val="D16B47"/>
                </a:solidFill>
                <a:latin typeface="Century Gothic"/>
              </a:rPr>
              <a:t>A: </a:t>
            </a:r>
            <a:r>
              <a:rPr sz="1300">
                <a:solidFill>
                  <a:srgbClr val="30261E"/>
                </a:solidFill>
                <a:latin typeface="Century Gothic"/>
              </a:rPr>
              <a:t>Me work no, me school.</a:t>
            </a:r>
          </a:p>
          <a:p>
            <a:pPr>
              <a:spcAft>
                <a:spcPts val="600"/>
              </a:spcAft>
            </a:pPr>
            <a:r>
              <a:rPr sz="1300" b="1">
                <a:solidFill>
                  <a:srgbClr val="D16B47"/>
                </a:solidFill>
                <a:latin typeface="Century Gothic"/>
              </a:rPr>
              <a:t>B: </a:t>
            </a:r>
            <a:r>
              <a:rPr sz="1300">
                <a:solidFill>
                  <a:srgbClr val="30261E"/>
                </a:solidFill>
                <a:latin typeface="Century Gothic"/>
              </a:rPr>
              <a:t>You school name what?</a:t>
            </a:r>
          </a:p>
          <a:p>
            <a:pPr>
              <a:spcAft>
                <a:spcPts val="600"/>
              </a:spcAft>
            </a:pPr>
            <a:r>
              <a:rPr sz="1300" b="1">
                <a:solidFill>
                  <a:srgbClr val="D16B47"/>
                </a:solidFill>
                <a:latin typeface="Century Gothic"/>
              </a:rPr>
              <a:t>A: </a:t>
            </a:r>
            <a:r>
              <a:rPr sz="1300">
                <a:solidFill>
                  <a:srgbClr val="30261E"/>
                </a:solidFill>
                <a:latin typeface="Century Gothic"/>
              </a:rPr>
              <a:t>Wood Green.</a:t>
            </a:r>
          </a:p>
        </p:txBody>
      </p:sp>
    </p:spTree>
  </p:cSld>
  <p:clrMapOvr>
    <a:masterClrMapping/>
  </p:clrMapOvr>
</p:sld>
</file>

<file path=ppt/slides/slide1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190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86000"/>
            <a:ext cx="10362895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400" b="1">
                <a:solidFill>
                  <a:srgbClr val="D16B47"/>
                </a:solidFill>
                <a:latin typeface="Century Gothic"/>
              </a:defRPr>
            </a:pPr>
            <a:r>
              <a:t>WEEK 13</a:t>
            </a:r>
          </a:p>
          <a:p>
            <a:pPr algn="ctr">
              <a:spcBef>
                <a:spcPts val="1500"/>
              </a:spcBef>
              <a:defRPr sz="2400" b="1">
                <a:solidFill>
                  <a:srgbClr val="30261E"/>
                </a:solidFill>
                <a:latin typeface="Century Gothic"/>
              </a:defRPr>
            </a:pPr>
            <a:r>
              <a:t>People, Places and Things</a:t>
            </a:r>
          </a:p>
        </p:txBody>
      </p:sp>
    </p:spTree>
  </p:cSld>
  <p:clrMapOvr>
    <a:masterClrMapping/>
  </p:clrMapOvr>
</p:sld>
</file>

<file path=ppt/slides/slide1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191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13 — Lesson 13 (Part 1/2)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People Animals and Objects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Productive Task - Every Day Life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Talking about Yourself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Write a small script in BSL structure about your daily life. Include things such as :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What your morning routine is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Where you travel to and from and why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What you do for work / study / at home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Hobbies and interests</a:t>
            </a:r>
          </a:p>
        </p:txBody>
      </p:sp>
    </p:spTree>
  </p:cSld>
  <p:clrMapOvr>
    <a:masterClrMapping/>
  </p:clrMapOvr>
</p:sld>
</file>

<file path=ppt/slides/slide1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192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13 — Lesson 13 (Part 2/2)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EXAMPLE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Me work home 4 days every week but 2 days me work evenings where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Oxford also Witney.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Me breakfast around 9am, usually cereal also tea. Me walk dog, clean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house, after start work maybe 11am.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Me love music, me music, me work computer.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Me work finish 8pm, me hobbies interests what , me like guitar.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Share your script with a partner</a:t>
            </a:r>
          </a:p>
        </p:txBody>
      </p:sp>
    </p:spTree>
  </p:cSld>
  <p:clrMapOvr>
    <a:masterClrMapping/>
  </p:clrMapOvr>
</p:sld>
</file>

<file path=ppt/slides/slide1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193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13 — Talking about people, animals and things (Part 1/8)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The focus of this topic is to use description and details to discuss either or all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people, animals and things in your life.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Let’s recap some descriptive words: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Useful Vocabulary Recap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Man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Woman / Girl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Boy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Baby</a:t>
            </a:r>
          </a:p>
        </p:txBody>
      </p:sp>
    </p:spTree>
  </p:cSld>
  <p:clrMapOvr>
    <a:masterClrMapping/>
  </p:clrMapOvr>
</p:sld>
</file>

<file path=ppt/slides/slide1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194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13 — Talking about people, animals and things (Part 2/8)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Child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Teenager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Adult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Friend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Teacher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Student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Mum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Dad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Brother</a:t>
            </a:r>
          </a:p>
        </p:txBody>
      </p:sp>
    </p:spTree>
  </p:cSld>
  <p:clrMapOvr>
    <a:masterClrMapping/>
  </p:clrMapOvr>
</p:sld>
</file>

<file path=ppt/slides/slide1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195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13 — Talking about people, animals and things (Part 3/8)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Sister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Grandma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Grandad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Family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Husband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Wife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Partner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How Old/ Age what?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Tall / Short</a:t>
            </a:r>
          </a:p>
        </p:txBody>
      </p:sp>
    </p:spTree>
  </p:cSld>
  <p:clrMapOvr>
    <a:masterClrMapping/>
  </p:clrMapOvr>
</p:sld>
</file>

<file path=ppt/slides/slide1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196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13 — Talking about people, animals and things (Part 4/8)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Beautiful /Handsome/pretty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Clever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Strong (person) /Strong (muscular)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Confident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Shy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Old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Young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Happy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Kind</a:t>
            </a:r>
          </a:p>
        </p:txBody>
      </p:sp>
    </p:spTree>
  </p:cSld>
  <p:clrMapOvr>
    <a:masterClrMapping/>
  </p:clrMapOvr>
</p:sld>
</file>

<file path=ppt/slides/slide1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197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13 — Talking about people, animals and things (Part 5/8)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Friendly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Funny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Noisy / Quiet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Red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Orange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Yellow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Green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Blue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Purple</a:t>
            </a:r>
          </a:p>
        </p:txBody>
      </p:sp>
    </p:spTree>
  </p:cSld>
  <p:clrMapOvr>
    <a:masterClrMapping/>
  </p:clrMapOvr>
</p:sld>
</file>

<file path=ppt/slides/slide1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198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13 — Talking about people, animals and things (Part 6/8)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Pink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Brown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Black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White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Grey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Gold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Silver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Blonde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Ginger</a:t>
            </a:r>
          </a:p>
        </p:txBody>
      </p:sp>
    </p:spTree>
  </p:cSld>
  <p:clrMapOvr>
    <a:masterClrMapping/>
  </p:clrMapOvr>
</p:sld>
</file>

<file path=ppt/slides/slide1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199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13 — Talking about people, animals and things (Part 7/8)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Bald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Hair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Short hair/long hair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Glasses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Beard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Moustache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Animals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Dog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Cat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86000"/>
            <a:ext cx="10362895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400" b="1">
                <a:solidFill>
                  <a:srgbClr val="D16B47"/>
                </a:solidFill>
                <a:latin typeface="Century Gothic"/>
              </a:defRPr>
            </a:pPr>
            <a:r>
              <a:t>WEEK 1</a:t>
            </a:r>
          </a:p>
          <a:p>
            <a:pPr algn="ctr">
              <a:spcBef>
                <a:spcPts val="1500"/>
              </a:spcBef>
              <a:defRPr sz="2400" b="1">
                <a:solidFill>
                  <a:srgbClr val="30261E"/>
                </a:solidFill>
                <a:latin typeface="Century Gothic"/>
              </a:defRPr>
            </a:pPr>
            <a:r>
              <a:t>Introduction to BSL, Alphabet and Greetings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20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65836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2 — Numbers (Part 1/3)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65836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0 - 10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11, 12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13 - 19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Teen numbers - shake of the hand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20 - 99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First number is signed to non dominant side and second number is signed to</a:t>
            </a:r>
          </a:p>
        </p:txBody>
      </p:sp>
      <p:pic>
        <p:nvPicPr>
          <p:cNvPr id="7" name="Picture 6" descr="page_9_X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657600" cy="3551274"/>
          </a:xfrm>
          <a:prstGeom prst="rect">
            <a:avLst/>
          </a:prstGeom>
        </p:spPr>
      </p:pic>
    </p:spTree>
  </p:cSld>
  <p:clrMapOvr>
    <a:masterClrMapping/>
  </p:clrMapOvr>
</p:sld>
</file>

<file path=ppt/slides/slide2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200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13 — Talking about people, animals and things (Part 8/8)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Fish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Bird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Rabbit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Horse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Snake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Hamster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Turtle</a:t>
            </a:r>
          </a:p>
        </p:txBody>
      </p:sp>
    </p:spTree>
  </p:cSld>
  <p:clrMapOvr>
    <a:masterClrMapping/>
  </p:clrMapOvr>
</p:sld>
</file>

<file path=ppt/slides/slide2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201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13 — Now, make some notes about people and in animals in your life and how you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might describe them: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Sign with a partner</a:t>
            </a:r>
          </a:p>
        </p:txBody>
      </p:sp>
    </p:spTree>
  </p:cSld>
  <p:clrMapOvr>
    <a:masterClrMapping/>
  </p:clrMapOvr>
</p:sld>
</file>

<file path=ppt/slides/slide20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202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13 — Objects Vocabulary (Part 1/5)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Chair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Table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Bed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Lamp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Mirror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Sofa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Phone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Computer</a:t>
            </a:r>
          </a:p>
        </p:txBody>
      </p:sp>
    </p:spTree>
  </p:cSld>
  <p:clrMapOvr>
    <a:masterClrMapping/>
  </p:clrMapOvr>
</p:sld>
</file>

<file path=ppt/slides/slide20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203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13 — Objects Vocabulary (Part 2/5)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Fridge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Microwave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Kettle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Cup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Bag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Coat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Glasses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Shoes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Wallet</a:t>
            </a:r>
          </a:p>
        </p:txBody>
      </p:sp>
    </p:spTree>
  </p:cSld>
  <p:clrMapOvr>
    <a:masterClrMapping/>
  </p:clrMapOvr>
</p:sld>
</file>

<file path=ppt/slides/slide20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204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13 — Objects Vocabulary (Part 3/5)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Book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Pen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Ticket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Keys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Bag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Coat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Hat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Umbrella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Watch</a:t>
            </a:r>
          </a:p>
        </p:txBody>
      </p:sp>
    </p:spTree>
  </p:cSld>
  <p:clrMapOvr>
    <a:masterClrMapping/>
  </p:clrMapOvr>
</p:sld>
</file>

<file path=ppt/slides/slide20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205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13 — Objects Vocabulary (Part 4/5)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Book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Video Game Console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Bike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Car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House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Ticket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Notes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Grammar Point - Classifier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Using a classifier in BSL simply means using your hands to suggest the actual</a:t>
            </a:r>
          </a:p>
        </p:txBody>
      </p:sp>
    </p:spTree>
  </p:cSld>
  <p:clrMapOvr>
    <a:masterClrMapping/>
  </p:clrMapOvr>
</p:sld>
</file>

<file path=ppt/slides/slide20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206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13 — Objects Vocabulary (Part 5/5)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shape, size, breadth, length of the things you are signing.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 vase is a good example, vases can be tall, short, circular, angular - a range of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shapes and sizes. When signing about a new vase, you could adapt your hands to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show in space the dimensions of the vase you’re talking about.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You can do this for cars, boxes, suitcases, glasses, books. Many objects. In the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presentation use a classifier where you see the CSS to spatially represent the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object.</a:t>
            </a:r>
          </a:p>
        </p:txBody>
      </p:sp>
    </p:spTree>
  </p:cSld>
  <p:clrMapOvr>
    <a:masterClrMapping/>
  </p:clrMapOvr>
</p:sld>
</file>

<file path=ppt/slides/slide20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207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13 — Sign the following, consider how you could use placement and add non (Part 1/3)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manual features.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friend – name Sam. Sam – student, live alone, house small CSS. Living room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what – sofa CSS chair,CSS  tableCSS, lamp,CSS mirror.  Sam – love coffee,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which Nespresso everyday drink 3! Go university which Greenwood College – go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university with bagCSS  coat, glasses, keys, ipad. Sometimes – wear hat CSS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watch.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Sam – love games – have phone, video game console which XBOX.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Weekend – ride bike or drive car.</a:t>
            </a:r>
          </a:p>
        </p:txBody>
      </p:sp>
    </p:spTree>
  </p:cSld>
  <p:clrMapOvr>
    <a:masterClrMapping/>
  </p:clrMapOvr>
</p:sld>
</file>

<file path=ppt/slides/slide20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208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13 — Sign the following, consider how you could use placement and add non (Part 2/3)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Sam family what – mum, dad, sister, brother.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Mum – kind, glasses, blonde hair.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Dad – tall, black hair, funny.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Sister – teenager, 17, brown hair, love music.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Brother – small, 8 years old, love football.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Sam – love animals. Have cat CSS– name Poppy – black and white, lazy!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Notes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Extension Task - Recap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Next week is our final week where you will be asked to present something about</a:t>
            </a:r>
          </a:p>
        </p:txBody>
      </p:sp>
    </p:spTree>
  </p:cSld>
  <p:clrMapOvr>
    <a:masterClrMapping/>
  </p:clrMapOvr>
</p:sld>
</file>

<file path=ppt/slides/slide20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209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13 — Sign the following, consider how you could use placement and add non (Part 3/3)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one or several of the topics and/or take part in some silent conversations on the 3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exam topics.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Go through your workbook on tables and recap any vocabulary you may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need with your tutors' support.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21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2 — Numbers (Part 2/3)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dominant side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Hundreds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Thousands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Try Signing these numbers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Vocabulary and Time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O'clock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Half Past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Quarter Past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Quarter to</a:t>
            </a:r>
          </a:p>
        </p:txBody>
      </p:sp>
    </p:spTree>
  </p:cSld>
  <p:clrMapOvr>
    <a:masterClrMapping/>
  </p:clrMapOvr>
</p:sld>
</file>

<file path=ppt/slides/slide2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210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86000"/>
            <a:ext cx="10362895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400" b="1">
                <a:solidFill>
                  <a:srgbClr val="D16B47"/>
                </a:solidFill>
                <a:latin typeface="Century Gothic"/>
              </a:defRPr>
            </a:pPr>
            <a:r>
              <a:t>WEEK 14</a:t>
            </a:r>
          </a:p>
          <a:p>
            <a:pPr algn="ctr">
              <a:spcBef>
                <a:spcPts val="1500"/>
              </a:spcBef>
              <a:defRPr sz="2400" b="1">
                <a:solidFill>
                  <a:srgbClr val="30261E"/>
                </a:solidFill>
                <a:latin typeface="Century Gothic"/>
              </a:defRPr>
            </a:pPr>
            <a:r>
              <a:t>Final Presentations and Conversations</a:t>
            </a:r>
          </a:p>
        </p:txBody>
      </p:sp>
    </p:spTree>
  </p:cSld>
  <p:clrMapOvr>
    <a:masterClrMapping/>
  </p:clrMapOvr>
</p:sld>
</file>

<file path=ppt/slides/slide2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211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65836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14 — BSL Beginners Level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65836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Lesson 14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Final Lesson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Week 14 - Final Recap and Conversations. Present your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topics and/or have a conversation about your topic. Pick a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second subject to chat about in small groups as conversation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practice.</a:t>
            </a:r>
          </a:p>
        </p:txBody>
      </p:sp>
      <p:pic>
        <p:nvPicPr>
          <p:cNvPr id="7" name="Picture 6" descr="page_61_X2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657600" cy="3589615"/>
          </a:xfrm>
          <a:prstGeom prst="rect">
            <a:avLst/>
          </a:prstGeom>
        </p:spPr>
      </p:pic>
    </p:spTree>
  </p:cSld>
  <p:clrMapOvr>
    <a:masterClrMapping/>
  </p:clrMapOvr>
</p:sld>
</file>

<file path=ppt/slides/slide2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212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14 — Skills Checkpoint (Part 1/3)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Mark yourself out of 10 for the following skills to check your progress. The pass mark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for these skills is the ability to use them 50% of the time during a conversation.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Skills Tick OR grade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yourself out of 10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Answered 2-3 questions correctly from another signer.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Sign with consistent flow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Use placement correctly.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Used turn-taking correctly (meaning you have a natural 2 sided</a:t>
            </a:r>
          </a:p>
        </p:txBody>
      </p:sp>
    </p:spTree>
  </p:cSld>
  <p:clrMapOvr>
    <a:masterClrMapping/>
  </p:clrMapOvr>
</p:sld>
</file>

<file path=ppt/slides/slide2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213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14 — Skills Checkpoint (Part 2/3)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conversation)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Use non-manual features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Used a range of vocabulary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Expressed time correctly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Express numbers correctly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Finger spelled names of people and places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Used BSL grammar order rather than English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Finger spelled a word back for clarification of 4-6 letters.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Understood other person most of the time</a:t>
            </a:r>
          </a:p>
        </p:txBody>
      </p:sp>
    </p:spTree>
  </p:cSld>
  <p:clrMapOvr>
    <a:masterClrMapping/>
  </p:clrMapOvr>
</p:sld>
</file>

<file path=ppt/slides/slide2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214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14 — Skills Checkpoint (Part 3/3)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Use correct hand shape for signs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Expressed emotions and meaning through facial expressions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Use question words correctly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Use sign space correctly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Focus areas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22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2 — Numbers (Part 3/3)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Pm / AM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Minutes past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Minutes to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23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2 — Task : Sign these times in pairs (Part 1/6)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7:00 AM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8:15 AM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9:30 AM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10:47 AM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11:55 AM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12:00 PM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1:03 PM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2:20 PM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24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2 — Task : Sign these times in pairs (Part 2/6)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3:35 PM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4:40 PM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5:53 PM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6:15 PM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7:33 PM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8:45 PM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9:00 PM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10:11 PM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11:23 PM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25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2 — Task : Sign these times in pairs (Part 3/6)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12:00 AM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Talking about Time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Go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Start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Finish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Early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Before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After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Late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2 — Task : Sign these times in pairs (Part 4/6)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Work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Around / roughly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Pound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Pence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Money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Wake up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Sleep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Born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Birthday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27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2 — Task : Sign these times in pairs (Part 5/6)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Bus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Recap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Afternoon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Morning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Night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Evening</a:t>
            </a:r>
          </a:p>
          <a:p>
            <a:pPr>
              <a:spcBef>
                <a:spcPts val="800"/>
              </a:spcBef>
              <a:spcAft>
                <a:spcPts val="600"/>
              </a:spcAft>
            </a:pPr>
            <a:r>
              <a:rPr sz="1300" b="1" i="1">
                <a:solidFill>
                  <a:srgbClr val="5C8F87"/>
                </a:solidFill>
                <a:latin typeface="Century Gothic"/>
              </a:rPr>
              <a:t>Task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In pairs or three try these sentences and tell each other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start school day time what ______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28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2 — Task : Sign these times in pairs (Part 6/6)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finish time what?________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wake up time what? __________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sleep time what? _________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Try Signing these Sentences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start work morning early!! 6.30am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finish work around 2.30pm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Wow early !! me finish around 4pm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29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2 — Extension Tasks complete in class or for homework (Part 1/2)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Complete the following using numbers relevant to your life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age what …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born when …..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live where number what ….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wake up time what ….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sleep time what ….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bus number what ….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Try Signing These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65836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 — Lesson 1 : Alphabet and Greetings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65836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800"/>
              </a:spcBef>
              <a:spcAft>
                <a:spcPts val="600"/>
              </a:spcAft>
            </a:pPr>
            <a:r>
              <a:rPr sz="1300" b="1" i="1">
                <a:solidFill>
                  <a:srgbClr val="5C8F87"/>
                </a:solidFill>
                <a:latin typeface="Century Gothic"/>
              </a:rPr>
              <a:t>Task : Fingerspell your first and last name</a:t>
            </a:r>
          </a:p>
          <a:p>
            <a:pPr>
              <a:spcBef>
                <a:spcPts val="800"/>
              </a:spcBef>
              <a:spcAft>
                <a:spcPts val="600"/>
              </a:spcAft>
            </a:pPr>
            <a:r>
              <a:rPr sz="1300" b="1" i="1">
                <a:solidFill>
                  <a:srgbClr val="5C8F87"/>
                </a:solidFill>
                <a:latin typeface="Century Gothic"/>
              </a:rPr>
              <a:t>Try These: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James | Aisha | Sophia | Liam | Hiroshi | Emily | Miguel | Sarah | Omar | Priya</a:t>
            </a:r>
          </a:p>
        </p:txBody>
      </p:sp>
      <p:pic>
        <p:nvPicPr>
          <p:cNvPr id="7" name="Picture 6" descr="page_3_X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657600" cy="285253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30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2 — Extension Tasks complete in class or for homework (Part 2/2)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7 o'clock Anna eat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afternoon, around 3pm Joe sleep. why? Joe work night.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10 minutes past 3, Jack go home.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Tina finish work early, when? around 4pm.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Nadil pocket what 20 pence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31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86000"/>
            <a:ext cx="10362895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400" b="1">
                <a:solidFill>
                  <a:srgbClr val="D16B47"/>
                </a:solidFill>
                <a:latin typeface="Century Gothic"/>
              </a:defRPr>
            </a:pPr>
            <a:r>
              <a:t>WEEK 3</a:t>
            </a:r>
          </a:p>
          <a:p>
            <a:pPr algn="ctr">
              <a:spcBef>
                <a:spcPts val="1500"/>
              </a:spcBef>
              <a:defRPr sz="2400" b="1">
                <a:solidFill>
                  <a:srgbClr val="30261E"/>
                </a:solidFill>
                <a:latin typeface="Century Gothic"/>
              </a:defRPr>
            </a:pPr>
            <a:r>
              <a:t>Weather and Feelings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32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65836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3 — Lesson 3 (Part 1/4)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65836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The Weather and Feelings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Vocabulary - Grammar Point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NMF - a sign that doesn’t use lip-pattern but instead uses expression to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dramatise the idea of the sign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Cheap - NMF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Expensive - NMF</a:t>
            </a:r>
          </a:p>
        </p:txBody>
      </p:sp>
      <p:pic>
        <p:nvPicPr>
          <p:cNvPr id="7" name="Picture 6" descr="page_12_X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657600" cy="3573194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33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3 — Lesson 3 (Part 2/4)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How much?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Buy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Pay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Age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How old?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Years Old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Very old - NMF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Young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Non- Manual Features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34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3 — Lesson 3 (Part 3/4)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Happy - NMF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Sad - NMF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Amazing - NMF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Favourite - NMF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Exciting - NMF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Nice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Beautiful - NMF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Horrible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Perfect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35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3 — Lesson 3 (Part 4/4)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Like / Don’t Like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Sleep/Sleepy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Tired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Love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But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Like what? (similar to what? Or example what?)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36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3 — Task (Part 1/2)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A. You age what?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B. Me age _____ years old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A. Me age _____, Very Old !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B. No you young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Recap Grammar point - Question words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What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Who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When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37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3 — Task (Part 2/2)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Where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Why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How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Which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How could you add question words into the following to make the signs clearer to a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receiver?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go work Swindon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go 6.30am morning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tired usually me wake up 9am.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38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3 — Weather Holidays (Part 1/5)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Rain - NMF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Sun / Sunny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Snow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Ice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Hail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Windy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Storm - NMF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Foggy / Cloudy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39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3 — Weather Holidays (Part 2/5)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Thunder / Lightning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Spring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Summer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Autumn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Winter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Hot - NMF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Warm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Cold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Freezing - NMF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 — Asking your name. (Part 1/3)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BSL mostly uses English words but puts them in a different grammar structure.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In English we say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What is your name?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In BSL this changes to: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You name what?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Notice the question word goes at the end.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BSL often uses a question and answer format for statements also.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English: My name is David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40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3 — Weather Holidays (Part 3/5)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General Vocabulary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Holiday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Degrees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Wow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Weeks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Walk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Arrive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School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Job / Work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41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3 — Weather Holidays (Part 4/5)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Finish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This year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Today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Perfect - NMF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Love - NMF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Horrible - NMF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London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Paris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Practise these sentences using weather, time and numbers.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42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3 — Weather Holidays (Part 5/5)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A. 2020 me go holiday 2 weeks. Weather nice 35 degrees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B. Wow! Hot! Me no like hot.  Me like cold weather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A. This year summer awful!  Sun where?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B. Me no like weather where UK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A. You school time finish what?  3.30?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B. Around 4.15pm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A. You arrive home time what?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B. Before 5pm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43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3 — Try these weather sentences (Part 1/2)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1. Winter, this year freezing!!! Me no like cold weather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2. Me love Autumn! why? Beautiful! Amazing walks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3. Me like spring, why? Lots sunshine, me happy!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Complete the following for homework or during class time.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Answer these questions with your own information to form a script to sign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that’s relevant to you.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Example : Good evening, me name Anna, today autumn day, weather what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cloudy. Me don’t like cloudy weather today.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44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3 — Try these weather sentences (Part 2/2)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think beautiful where Paris, me think horrible where London. Me favourite place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where Ireland, perfect, me love!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Good evening, me name ________________.  Today,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(season)_______________ day, weather what? _________and ________.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(like/don’t like) weather today. Me think beautiful where (place fingerspell)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____________________________ me  think horrible where (place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fingerspell)__________. Me favourite place where _____________________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perfect, me love!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45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86000"/>
            <a:ext cx="10362895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400" b="1">
                <a:solidFill>
                  <a:srgbClr val="D16B47"/>
                </a:solidFill>
                <a:latin typeface="Century Gothic"/>
              </a:defRPr>
            </a:pPr>
            <a:r>
              <a:t>WEEK 4</a:t>
            </a:r>
          </a:p>
          <a:p>
            <a:pPr algn="ctr">
              <a:spcBef>
                <a:spcPts val="1500"/>
              </a:spcBef>
              <a:defRPr sz="2400" b="1">
                <a:solidFill>
                  <a:srgbClr val="30261E"/>
                </a:solidFill>
                <a:latin typeface="Century Gothic"/>
              </a:defRPr>
            </a:pPr>
            <a:r>
              <a:t>Days and Months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46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4 — Lesson 4 (Part 1/4)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Days &amp; Months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Recap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Alphabet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Q, S, T, K, P / D - Do you know these letters?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Greetings - Good Morning, Good Afternoon, How are you?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Numbers 1-1000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Time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O’clock, half past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47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4 — Lesson 4 (Part 2/4)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Quarter to (uses timeline C)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Quarter Past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Minutes to / Past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Early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Late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Before (uses timeline A)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After</a:t>
            </a:r>
          </a:p>
          <a:p>
            <a:pPr>
              <a:spcBef>
                <a:spcPts val="800"/>
              </a:spcBef>
              <a:spcAft>
                <a:spcPts val="600"/>
              </a:spcAft>
            </a:pPr>
            <a:r>
              <a:rPr sz="1300" b="1" i="1">
                <a:solidFill>
                  <a:srgbClr val="5C8F87"/>
                </a:solidFill>
                <a:latin typeface="Century Gothic"/>
              </a:rPr>
              <a:t>Try these: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14.12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48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4 — Lesson 4 (Part 3/4)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18.55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19.31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General Vocabulary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Understand/Know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Sorry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Please sign slowly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Repeat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Home/ Work/ School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Do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49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4 — Lesson 4 (Part 4/4)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Recap - Question Words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 — Asking your name. (Part 2/3)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BSL:      Me name what?  David.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Ask you partner their name and tell them yours</a:t>
            </a:r>
          </a:p>
          <a:p>
            <a:pPr>
              <a:spcAft>
                <a:spcPts val="600"/>
              </a:spcAft>
            </a:pPr>
            <a:r>
              <a:rPr sz="1300" b="1">
                <a:solidFill>
                  <a:srgbClr val="D16B47"/>
                </a:solidFill>
                <a:latin typeface="Century Gothic"/>
              </a:rPr>
              <a:t>A: </a:t>
            </a:r>
            <a:r>
              <a:rPr sz="1300">
                <a:solidFill>
                  <a:srgbClr val="30261E"/>
                </a:solidFill>
                <a:latin typeface="Century Gothic"/>
              </a:rPr>
              <a:t>Me name what _______________ you name what?</a:t>
            </a:r>
          </a:p>
          <a:p>
            <a:pPr>
              <a:spcAft>
                <a:spcPts val="600"/>
              </a:spcAft>
            </a:pPr>
            <a:r>
              <a:rPr sz="1300" b="1">
                <a:solidFill>
                  <a:srgbClr val="D16B47"/>
                </a:solidFill>
                <a:latin typeface="Century Gothic"/>
              </a:rPr>
              <a:t>B: </a:t>
            </a:r>
            <a:r>
              <a:rPr sz="1300">
                <a:solidFill>
                  <a:srgbClr val="30261E"/>
                </a:solidFill>
                <a:latin typeface="Century Gothic"/>
              </a:rPr>
              <a:t>Me name what _________________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Vocabulary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Hello / Goodbye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Yes / No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Please / Thank You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Sorry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50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4 — Vocabulary- Days of the week (Part 1/4)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Monday - MM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Tuesday - TT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Wednesday - WW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Thursday - TH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Friday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Saturday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Sunday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Vocabulary - Months of the year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51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4 — Vocabulary- Days of the week (Part 2/4)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January - Jan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February - Feb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March - Mar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April - AA or APR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May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June - Jun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July - Jul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August - Aug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September - SS or Sept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52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4 — Vocabulary- Days of the week (Part 3/4)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October - Oct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November - Nov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December - Dec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Discussion - How to Express 1st, 2nd, 3rd etc.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Discussion - How to sign years - 2020, 2000, 1999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Vocabulary for Exercise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Date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Birthday / Born</a:t>
            </a:r>
          </a:p>
          <a:p>
            <a:pPr>
              <a:spcBef>
                <a:spcPts val="800"/>
              </a:spcBef>
              <a:spcAft>
                <a:spcPts val="600"/>
              </a:spcAft>
            </a:pPr>
            <a:r>
              <a:rPr sz="1300" b="1" i="1">
                <a:solidFill>
                  <a:srgbClr val="5C8F87"/>
                </a:solidFill>
                <a:latin typeface="Century Gothic"/>
              </a:rPr>
              <a:t>Task - Share with your partner important dates in your life.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53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4 — Vocabulary- Days of the week (Part 4/4)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Structured Example.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birthday when? Me born January. 4th January 1990. Weather like what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January snowy.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birthday when? Me born __________ (month) Date _________(date). Weather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like what ________(type of weather).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54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4 — Expressing the Past, Present and Future (Part 1/4)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(Timeline A)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Yesterday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Today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Tomorrow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Day /  Night/ Morning/  Afternoon/Evening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Last / This / Next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Yesterday / Now / Tomorrow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Week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55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4 — Expressing the Past, Present and Future (Part 2/4)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Weekly / Every Week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Last Week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This Week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Next Week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Month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Monthly / Every Month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Last Month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This Month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Next Month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56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4 — Expressing the Past, Present and Future (Part 3/4)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Year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Yearly / Every Year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Last Year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This Year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Next Year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General Vocabulary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Weekend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Later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Everyday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57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4 — Expressing the Past, Present and Future (Part 4/4)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Date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Phrases to Practise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Today's date what? _________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Day tomorrow what? _________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Yesterday me go where __________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Last Weekend you do what? ________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Next month you go where? ________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58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65836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4 — Grammar Point -  Timelines. (Part 1/2)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65836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Timeline A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Shoulder height dominant side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Show  Past | Present Future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Example - Yesterday, Today, Tomorrow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Last, This, Next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Last week (w)</a:t>
            </a:r>
          </a:p>
        </p:txBody>
      </p:sp>
      <p:pic>
        <p:nvPicPr>
          <p:cNvPr id="7" name="Picture 6" descr="page_19_X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657600" cy="4701026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59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4 — Grammar Point -  Timelines. (Part 2/2)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This year (y)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Next Month (m)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Timeline C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6-8 inches in front of the chest, moving from the dominant side to dominant side.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 - B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Example - 9am - 5pm , London - Paris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Monday-Friday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We will look at other timelines later.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 — Asking your name. (Part 3/3)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How are you?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Good / OK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Day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Night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Evening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Morning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Afternoon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60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65836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4 — Extension - complete in class or for homework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65836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/>
        </p:txBody>
      </p:sp>
      <p:pic>
        <p:nvPicPr>
          <p:cNvPr id="7" name="Picture 6" descr="page_20_X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657600" cy="1786352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61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86000"/>
            <a:ext cx="10362895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400" b="1">
                <a:solidFill>
                  <a:srgbClr val="D16B47"/>
                </a:solidFill>
                <a:latin typeface="Century Gothic"/>
              </a:defRPr>
            </a:pPr>
            <a:r>
              <a:t>WEEK 5</a:t>
            </a:r>
          </a:p>
          <a:p>
            <a:pPr algn="ctr">
              <a:spcBef>
                <a:spcPts val="1500"/>
              </a:spcBef>
              <a:defRPr sz="2400" b="1">
                <a:solidFill>
                  <a:srgbClr val="30261E"/>
                </a:solidFill>
                <a:latin typeface="Century Gothic"/>
              </a:defRPr>
            </a:pPr>
            <a:r>
              <a:t>Sentence Structure and Gesturing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62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5 — Lesson 5 (Part 1/3)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Sentence Structure and Gesturing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British Sign Language (BSL) grammar works differently from spoken languages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because it’s based on using visual and spatial clues instead of words.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In BSL, signers use the space around their body, their facial expressions, and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specific movements to show meaning and structure in their sentences.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One important part of BSL is spatial referencing—signers use different places in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space to show who or what they’re talking about, as well as actions. This makes it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easy to show ideas and connections between people or things.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63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5 — Lesson 5 (Part 2/3)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Facial expressions and body movements are also very important. Things like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eyebrow raises, head tilts, and mouth shapes help to show if a sentence is a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question, a statement, or a command, and they can also show feelings or add extra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meaning.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Another key part of BSL grammar is a topic-comment structure. First, signers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introduce the time first, place, or main subject, and then they add extra information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about it. This makes communication clearer and easier to follow.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Plan your statements in the order of: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Time + Main topic + Other Information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64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5 — Lesson 5 (Part 3/3)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Examples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2020 UK  popular food choice what? Cheese which cheddar.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This weekend London people enjoyed sunshine where Hyde Park how many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6,000!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Saturday me also me friend name what Lucy go river thames why kayak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sunshine beautiful, nice time.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65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5 — 3 Steps to Start “thinking” in BSL structure (Part 1/3)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To start to translate English into BSL as a beginner follow these three simple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rules.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1. Change “I” to “Me”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2. Remove all the small words such as: so, for, a, the, and, in, it, the, as,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3. Put the time at the beginning</a:t>
            </a:r>
          </a:p>
          <a:p>
            <a:pPr>
              <a:spcBef>
                <a:spcPts val="800"/>
              </a:spcBef>
              <a:spcAft>
                <a:spcPts val="600"/>
              </a:spcAft>
            </a:pPr>
            <a:r>
              <a:rPr sz="1300" b="1" i="1">
                <a:solidFill>
                  <a:srgbClr val="5C8F87"/>
                </a:solidFill>
                <a:latin typeface="Century Gothic"/>
              </a:rPr>
              <a:t>Task - convert these into BSL structure.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Vocabulary for Exercise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Woman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66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5 — 3 Steps to Start “thinking” in BSL structure (Part 2/3)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Man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Children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Stay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Read a book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think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Drive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Next door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Project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*Remember to add questions words where you think this will help make the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67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5 — 3 Steps to Start “thinking” in BSL structure (Part 3/3)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sentence meaning clearer.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1. I think I’ll stay at home and read a book tomorrow.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2. The woman who lives next door bought a new car yesterday.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3. I need to drive the children to school before I go to work.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4. My friend was tired, he stayed up late to finish his project.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68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5 — Task : Write 3 sentences in English about what you did this week. Rewrite your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sentences in sign order.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1.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2.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3.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Extension - if you have time use the sign dictionary on your phone to look up the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vocabulary you would need to sign the sentences. .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69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65836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5 — Exploring Gesture (Part 1/2)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65836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You may have noticed that BSL uses less words than English. This does not mean it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is less complex. It only means that “meaning” isn’t carried as much by words and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there is more emphasis on gesture and facial expression than in English.</a:t>
            </a:r>
          </a:p>
          <a:p>
            <a:pPr>
              <a:spcBef>
                <a:spcPts val="800"/>
              </a:spcBef>
              <a:spcAft>
                <a:spcPts val="600"/>
              </a:spcAft>
            </a:pPr>
            <a:r>
              <a:rPr sz="1300" b="1" i="1">
                <a:solidFill>
                  <a:srgbClr val="5C8F87"/>
                </a:solidFill>
                <a:latin typeface="Century Gothic"/>
              </a:rPr>
              <a:t>Task: Describe these weather related images to a partner using gestures. If you do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not know a sign you can look it up or just try and act it out and get the message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across. Consider the emotions of the characters, the atmosphere, where things are</a:t>
            </a:r>
          </a:p>
        </p:txBody>
      </p:sp>
      <p:pic>
        <p:nvPicPr>
          <p:cNvPr id="7" name="Picture 6" descr="page_24_X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657600" cy="272984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 — Vocabulary (Part 1/4)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You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Deaf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Hearing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Hard of Hearing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Understand / Know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Nice to meet you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70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5 — Exploring Gesture (Part 2/2)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in the scene.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1. Name the moose. What is the weather? What month and day is it? What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time of day is it? How do they feel about it? Can you sign the number of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items?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71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65836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5 — 2, Name the people. What is the weather? What month and day is it? What time of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65836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day is it? How do they feel about it? Can you gesture what is happening?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3. Name the people. What is the weather? What month and day is it? What time of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day is it? How do they feel about it? Can you sign the number of items?</a:t>
            </a:r>
          </a:p>
        </p:txBody>
      </p:sp>
      <p:pic>
        <p:nvPicPr>
          <p:cNvPr id="7" name="Picture 6" descr="page_25_X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657600" cy="2508738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72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5 — Extension Task (Part 1/2)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Grammar - Using Timeline B to talk about weeks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At level 1 you can happily stick to using timeline A (over and in front of the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shoulder) to express weeks in terms of this, last and next week.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As you watch native signers, however, you may notice how timeline B (your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non-dominant forearm) is used to express ideas about the coming or previous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weeks.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If you choose not to use this yourself at this level, it is worth being aware of when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watching others sign.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73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5 — Extension Task (Part 2/2)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Timeline B is also used to express the idea of “slow” and “long” 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Weekly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This week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Next week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2 weeks time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3 weeks time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Last week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2 weeks ago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3 weeks ago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74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86000"/>
            <a:ext cx="10362895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400" b="1">
                <a:solidFill>
                  <a:srgbClr val="D16B47"/>
                </a:solidFill>
                <a:latin typeface="Century Gothic"/>
              </a:defRPr>
            </a:pPr>
            <a:r>
              <a:t>WEEK 6</a:t>
            </a:r>
          </a:p>
          <a:p>
            <a:pPr algn="ctr">
              <a:spcBef>
                <a:spcPts val="1500"/>
              </a:spcBef>
              <a:defRPr sz="2400" b="1">
                <a:solidFill>
                  <a:srgbClr val="30261E"/>
                </a:solidFill>
                <a:latin typeface="Century Gothic"/>
              </a:defRPr>
            </a:pPr>
            <a:r>
              <a:t>Pets, Colours and Placement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75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6 — Lesson 6 (Part 1/5)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Pets, Colours and Placement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Pets and Animals of Britain Colours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Pets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Animal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Bird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Cat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Cow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Dog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76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6 — Lesson 6 (Part 2/5)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Duck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Fish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Goat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Horse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Hamster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Pig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Rabbit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Squirrel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Sheep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77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6 — Lesson 6 (Part 3/5)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Red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Yellow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Pink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Green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Orange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Purple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Blue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Grey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Gold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78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6 — Lesson 6 (Part 4/5)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Silver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Bronze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Brown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Black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White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Ginger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Rainbow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Light / Dark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Bright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79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6 — Lesson 6 (Part 5/5)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Sign the following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7 red birds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18 goldfish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2 black dogs, name what Smoky / Kit.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5 white rabbits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10 ducks 2 colours green also brown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1 pink pig name what Jeremy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1 ginger cat name what Marmalade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3 silver fish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 — Vocabulary (Part 2/4)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800"/>
              </a:spcBef>
              <a:spcAft>
                <a:spcPts val="600"/>
              </a:spcAft>
            </a:pPr>
            <a:r>
              <a:rPr sz="1300" b="1" i="1">
                <a:solidFill>
                  <a:srgbClr val="5C8F87"/>
                </a:solidFill>
                <a:latin typeface="Century Gothic"/>
              </a:rPr>
              <a:t>Task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 - Hello, good morning, How are you?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 - Me good, thank you, How are you?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 - Good thank you.  You deaf?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 - No, me hearing, you deaf?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 - Yes, me deaf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B- Me name Elijah, you name what?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A- Me name what Alex.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Vocabulary and Grammar Point - Question Words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80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65836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6 — Vocabulary - Descriptions (Part 1/5)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65836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Large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Small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Good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Nice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Sleepy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Bad</a:t>
            </a:r>
          </a:p>
        </p:txBody>
      </p:sp>
      <p:pic>
        <p:nvPicPr>
          <p:cNvPr id="7" name="Picture 6" descr="page_28_X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657600" cy="3657600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81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6 — Vocabulary - Descriptions (Part 2/5)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Naughty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Favourite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Like / Don’t like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Scary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Love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Cute / Sweet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Lazy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Grumpy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Lots / Many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82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6 — Vocabulary - Descriptions (Part 3/5)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Funny (amusing)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think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Look what</a:t>
            </a:r>
          </a:p>
          <a:p>
            <a:pPr>
              <a:spcBef>
                <a:spcPts val="800"/>
              </a:spcBef>
              <a:spcAft>
                <a:spcPts val="600"/>
              </a:spcAft>
            </a:pPr>
            <a:r>
              <a:rPr sz="1300" b="1" i="1">
                <a:solidFill>
                  <a:srgbClr val="5C8F87"/>
                </a:solidFill>
                <a:latin typeface="Century Gothic"/>
              </a:rPr>
              <a:t>Try these: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Me 1 dog large black name what “Marmite” dog - sleepy, lazy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Me friend name what Zara, cat naughty also scary, me no like cat.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Me 2 birds which? BUDGIE (fs) 1 grumpy, 1 cute. Grumpy bird me favourite.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Why? Funny.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BSL Grammar- Placements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83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6 — Vocabulary - Descriptions (Part 4/5)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Placements can be used in sign to help aid storytelling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or to demonstrate specific details.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For example, you could use this when you are telling a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story about several people, animals or objects and you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need to make your meaning clear.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In this explanation the word “subject” will be used to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represent the person,animal or object doing the main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action.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You achieve placement by stating the subject first, placing them into an area by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84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6 — Vocabulary - Descriptions (Part 5/5)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pointing and then continuing your explanation of the scenario.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You can then refer back to them (known as referents) without stating their names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85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6 — or what they are etc- the viewer remembers who/what is in each position. (Part 1/4)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Example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1 horse, (points to an area to place the horse) name what? Benny,  (point back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again to referent, horse) naughty.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*It is up to the person receiving your sign to remember who or what is placed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where.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To help make it easier, the signer can state the subject's name via lip pattern or by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signing the first letter of the name again. This is not essential ( and native singers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will not likely need this) but this is totally acceptable for learners and shows that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86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6 — or what they are etc- the viewer remembers who/what is in each position. (Part 2/4)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you are signing with clarity in mind.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Lets try these together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1. Me cat (place) colour what? Black and White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2. Me 4 pets, place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1 Cat (place) 1 dog (place) also 2 goats (place)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Refer back to your places - Cat name what? Whiskey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Refer back - Dog name what? Lassie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Refer back - Goats names what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Refer back - Billy also Bob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87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6 — or what they are etc- the viewer remembers who/what is in each position. (Part 3/4)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Now you have your animals placed, give some details about them, each time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pointing back to where you have “placed” the animal.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Whiskey (point) nice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Lassie (point) sleeps lots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Billy and Bob (point) cute</a:t>
            </a:r>
          </a:p>
          <a:p>
            <a:pPr>
              <a:spcBef>
                <a:spcPts val="800"/>
              </a:spcBef>
              <a:spcAft>
                <a:spcPts val="600"/>
              </a:spcAft>
            </a:pPr>
            <a:r>
              <a:rPr sz="1300" b="1" i="1">
                <a:solidFill>
                  <a:srgbClr val="5C8F87"/>
                </a:solidFill>
                <a:latin typeface="Century Gothic"/>
              </a:rPr>
              <a:t>Task: Try doing this for your own pets of the past or present.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Vocabulary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How Many?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How Old?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88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6 — or what they are etc- the viewer remembers who/what is in each position. (Part 4/4)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Age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Birthday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89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65836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6 — Recap - Emotions and Responses (Part 1/4)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65836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Wow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Fantastic - NMF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Perfect - NMF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Love - NMF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Hate - NMF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Horrible - NMF</a:t>
            </a:r>
          </a:p>
        </p:txBody>
      </p:sp>
      <p:pic>
        <p:nvPicPr>
          <p:cNvPr id="7" name="Picture 6" descr="page_30_X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657600" cy="358611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1 — Vocabulary (Part 3/4)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Who, What, When, Why, Where, How, Which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Look at this example…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work where?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work with who?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work why?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 work when?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work which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work how?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In each of these statements we can guess the kind of information coming after the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90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6 — Recap - Emotions and Responses (Part 2/4)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Happy-  NMF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Sad - NMF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Nervous - NMF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Amazing - NMF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Favourite - NMF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Exciting - NMF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Interesting - NMF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Really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Nice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91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6 — Recap - Emotions and Responses (Part 3/4)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Beautiful - NMF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Like / Don’t Like - NMF optional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Sleep/Sleepy - optional NMF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Tired - NMF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But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Like what? (meaning “similar to for example” )</a:t>
            </a:r>
          </a:p>
          <a:p>
            <a:pPr>
              <a:spcBef>
                <a:spcPts val="800"/>
              </a:spcBef>
              <a:spcAft>
                <a:spcPts val="600"/>
              </a:spcAft>
            </a:pPr>
            <a:r>
              <a:rPr sz="1300" b="1" i="1">
                <a:solidFill>
                  <a:srgbClr val="5C8F87"/>
                </a:solidFill>
                <a:latin typeface="Century Gothic"/>
              </a:rPr>
              <a:t>Task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Have a conversation about pets past and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present. Try to add your emotion words and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92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6 — Recap - Emotions and Responses (Part 4/4)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respond to your partner with emotion.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Include things like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Name of pets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How many pets?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Type of pet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Age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Colour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•  What's he / she like / look like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93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86000"/>
            <a:ext cx="10362895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400" b="1">
                <a:solidFill>
                  <a:srgbClr val="D16B47"/>
                </a:solidFill>
                <a:latin typeface="Century Gothic"/>
              </a:defRPr>
            </a:pPr>
            <a:r>
              <a:t>WEEK 7</a:t>
            </a:r>
          </a:p>
          <a:p>
            <a:pPr algn="ctr">
              <a:spcBef>
                <a:spcPts val="1500"/>
              </a:spcBef>
              <a:defRPr sz="2400" b="1">
                <a:solidFill>
                  <a:srgbClr val="30261E"/>
                </a:solidFill>
                <a:latin typeface="Century Gothic"/>
              </a:defRPr>
            </a:pPr>
            <a:r>
              <a:t>Transport and Directions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94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65836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7 — Lesson 7 (Part 1/5)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65836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Transport and directions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Forms of Transport Directions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Bike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Motorbike / Scooter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Bus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Caravan</a:t>
            </a:r>
          </a:p>
        </p:txBody>
      </p:sp>
      <p:pic>
        <p:nvPicPr>
          <p:cNvPr id="7" name="Picture 6" descr="page_31_X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657600" cy="3434963"/>
          </a:xfrm>
          <a:prstGeom prst="rect">
            <a:avLst/>
          </a:prstGeom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95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7 — Lesson 7 (Part 2/5)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Car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Van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Lorry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Boat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Train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Tube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Plane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Taxi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Work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96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7 — Lesson 7 (Part 3/5)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School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Tent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Stay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Miles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Kilometres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Arrive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Leave / Go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How long?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Up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97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7 — Lesson 7 (Part 4/5)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Down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Left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Right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Upstairs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Downstairs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Straight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Corner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Opposite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Bridge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98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7 — Lesson 7 (Part 5/5)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Next to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Door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Window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Floor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Ground Floor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1st Floor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Corridor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Exit / Escape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Journey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9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16B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2179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5C8F87"/>
                </a:solidFill>
                <a:latin typeface="Century Gothic"/>
              </a:defRPr>
            </a:pPr>
            <a:r>
              <a:t>You Can Sign! | British Sign Language Level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62895" y="6217920"/>
            <a:ext cx="1371600" cy="4572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>
              <a:defRPr sz="1100">
                <a:solidFill>
                  <a:srgbClr val="30261E"/>
                </a:solidFill>
                <a:latin typeface="Century Gothic"/>
              </a:defRPr>
            </a:pPr>
            <a:r>
              <a:t>Slide 99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731520"/>
            <a:ext cx="1069848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200" b="1">
                <a:solidFill>
                  <a:srgbClr val="D16B47"/>
                </a:solidFill>
                <a:latin typeface="Century Gothic"/>
              </a:defRPr>
            </a:pPr>
            <a:r>
              <a:t>Week 7 — Try these in pairs… (Part 1/2)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645920"/>
            <a:ext cx="10698480" cy="4206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travel work how _______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drive ___ mins / ___ miles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go work train / Bus / Walk/ Taxi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Me no travel! me work from home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You travel work how?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Conversation practice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A. Excuse me (sorry) Toilet where please</a:t>
            </a:r>
          </a:p>
          <a:p>
            <a:pPr>
              <a:spcAft>
                <a:spcPts val="600"/>
              </a:spcAft>
            </a:pPr>
            <a:r>
              <a:rPr sz="1300">
                <a:solidFill>
                  <a:srgbClr val="30261E"/>
                </a:solidFill>
                <a:latin typeface="Century Gothic"/>
              </a:rPr>
              <a:t>B. Toilets? Upstairs, 2nd floor turn right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